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38" r:id="rId2"/>
    <p:sldId id="403" r:id="rId3"/>
    <p:sldId id="418" r:id="rId4"/>
    <p:sldId id="405" r:id="rId5"/>
    <p:sldId id="425" r:id="rId6"/>
    <p:sldId id="351" r:id="rId7"/>
    <p:sldId id="419" r:id="rId8"/>
    <p:sldId id="426" r:id="rId9"/>
    <p:sldId id="427" r:id="rId10"/>
    <p:sldId id="406" r:id="rId11"/>
    <p:sldId id="407" r:id="rId12"/>
    <p:sldId id="408" r:id="rId13"/>
    <p:sldId id="422" r:id="rId14"/>
    <p:sldId id="409" r:id="rId15"/>
    <p:sldId id="412" r:id="rId16"/>
    <p:sldId id="411" r:id="rId17"/>
    <p:sldId id="413" r:id="rId18"/>
    <p:sldId id="417" r:id="rId19"/>
    <p:sldId id="423" r:id="rId20"/>
    <p:sldId id="424" r:id="rId21"/>
    <p:sldId id="416" r:id="rId22"/>
    <p:sldId id="420" r:id="rId23"/>
    <p:sldId id="357" r:id="rId24"/>
    <p:sldId id="358" r:id="rId25"/>
    <p:sldId id="402" r:id="rId2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ravis, Nancy" initials="n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77" autoAdjust="0"/>
    <p:restoredTop sz="78459" autoAdjust="0"/>
  </p:normalViewPr>
  <p:slideViewPr>
    <p:cSldViewPr>
      <p:cViewPr varScale="1">
        <p:scale>
          <a:sx n="67" d="100"/>
          <a:sy n="67" d="100"/>
        </p:scale>
        <p:origin x="1668"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Travis" userId="dc38be74-54d0-46ff-bd2f-7b18d8bcb5c4" providerId="ADAL" clId="{F502B0F6-7CFA-4D8C-9D2B-73077655C748}"/>
    <pc:docChg chg="modSld">
      <pc:chgData name="Nancy Travis" userId="dc38be74-54d0-46ff-bd2f-7b18d8bcb5c4" providerId="ADAL" clId="{F502B0F6-7CFA-4D8C-9D2B-73077655C748}" dt="2018-12-19T19:26:50.352" v="55" actId="20577"/>
      <pc:docMkLst>
        <pc:docMk/>
      </pc:docMkLst>
      <pc:sldChg chg="modSp">
        <pc:chgData name="Nancy Travis" userId="dc38be74-54d0-46ff-bd2f-7b18d8bcb5c4" providerId="ADAL" clId="{F502B0F6-7CFA-4D8C-9D2B-73077655C748}" dt="2018-12-19T19:26:06.309" v="12" actId="20577"/>
        <pc:sldMkLst>
          <pc:docMk/>
          <pc:sldMk cId="0" sldId="338"/>
        </pc:sldMkLst>
        <pc:spChg chg="mod">
          <ac:chgData name="Nancy Travis" userId="dc38be74-54d0-46ff-bd2f-7b18d8bcb5c4" providerId="ADAL" clId="{F502B0F6-7CFA-4D8C-9D2B-73077655C748}" dt="2018-12-19T19:26:06.309" v="12" actId="20577"/>
          <ac:spMkLst>
            <pc:docMk/>
            <pc:sldMk cId="0" sldId="338"/>
            <ac:spMk id="5" creationId="{00000000-0000-0000-0000-000000000000}"/>
          </ac:spMkLst>
        </pc:spChg>
      </pc:sldChg>
      <pc:sldChg chg="modSp">
        <pc:chgData name="Nancy Travis" userId="dc38be74-54d0-46ff-bd2f-7b18d8bcb5c4" providerId="ADAL" clId="{F502B0F6-7CFA-4D8C-9D2B-73077655C748}" dt="2018-12-19T19:26:50.352" v="55" actId="20577"/>
        <pc:sldMkLst>
          <pc:docMk/>
          <pc:sldMk cId="2357527607" sldId="405"/>
        </pc:sldMkLst>
        <pc:spChg chg="mod">
          <ac:chgData name="Nancy Travis" userId="dc38be74-54d0-46ff-bd2f-7b18d8bcb5c4" providerId="ADAL" clId="{F502B0F6-7CFA-4D8C-9D2B-73077655C748}" dt="2018-12-19T19:26:50.352" v="55" actId="20577"/>
          <ac:spMkLst>
            <pc:docMk/>
            <pc:sldMk cId="2357527607" sldId="405"/>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6C9A9E2-DF42-4A9E-8DED-461FAE8B4B5C}" type="datetimeFigureOut">
              <a:rPr lang="en-US" smtClean="0"/>
              <a:pPr/>
              <a:t>12/19/2018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E26E5056-F25F-4ED6-98D9-49ABCC69F0C6}" type="slidenum">
              <a:rPr lang="en-US" smtClean="0"/>
              <a:pPr/>
              <a:t>‹#›</a:t>
            </a:fld>
            <a:endParaRPr lang="en-US"/>
          </a:p>
        </p:txBody>
      </p:sp>
    </p:spTree>
    <p:extLst>
      <p:ext uri="{BB962C8B-B14F-4D97-AF65-F5344CB8AC3E}">
        <p14:creationId xmlns:p14="http://schemas.microsoft.com/office/powerpoint/2010/main" val="13653832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365A75F-AE80-42A1-8F67-42C5E9976414}" type="datetimeFigureOut">
              <a:rPr lang="en-US"/>
              <a:pPr>
                <a:defRPr/>
              </a:pPr>
              <a:t>12/19/2018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2B24CBA-569C-4078-BF1D-85E51AA5A15A}" type="slidenum">
              <a:rPr lang="en-US"/>
              <a:pPr>
                <a:defRPr/>
              </a:pPr>
              <a:t>‹#›</a:t>
            </a:fld>
            <a:endParaRPr lang="en-US"/>
          </a:p>
        </p:txBody>
      </p:sp>
    </p:spTree>
    <p:extLst>
      <p:ext uri="{BB962C8B-B14F-4D97-AF65-F5344CB8AC3E}">
        <p14:creationId xmlns:p14="http://schemas.microsoft.com/office/powerpoint/2010/main" val="850968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2BA13C1-02DD-46C3-9A96-B30B6CC5546E}" type="slidenum">
              <a:rPr lang="en-US" smtClean="0">
                <a:solidFill>
                  <a:srgbClr val="000000"/>
                </a:solidFill>
              </a:rPr>
              <a:pPr fontAlgn="base">
                <a:spcBef>
                  <a:spcPct val="0"/>
                </a:spcBef>
                <a:spcAft>
                  <a:spcPct val="0"/>
                </a:spcAft>
                <a:defRPr/>
              </a:pPr>
              <a:t>1</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5702CF55-F9DB-4F38-856A-69C133A0480E}" type="slidenum">
              <a:rPr lang="en-US"/>
              <a:pPr/>
              <a:t>2</a:t>
            </a:fld>
            <a:endParaRPr lang="en-US"/>
          </a:p>
        </p:txBody>
      </p:sp>
      <p:sp>
        <p:nvSpPr>
          <p:cNvPr id="605186" name="Rectangle 2"/>
          <p:cNvSpPr>
            <a:spLocks noGrp="1" noRot="1" noChangeAspect="1" noChangeArrowheads="1" noTextEdit="1"/>
          </p:cNvSpPr>
          <p:nvPr>
            <p:ph type="sldImg"/>
          </p:nvPr>
        </p:nvSpPr>
        <p:spPr>
          <a:ln/>
        </p:spPr>
      </p:sp>
      <p:sp>
        <p:nvSpPr>
          <p:cNvPr id="605187" name="Rectangle 3"/>
          <p:cNvSpPr>
            <a:spLocks noGrp="1" noChangeArrowheads="1"/>
          </p:cNvSpPr>
          <p:nvPr>
            <p:ph type="body" idx="1"/>
          </p:nvPr>
        </p:nvSpPr>
        <p:spPr/>
        <p:txBody>
          <a:bodyPr>
            <a:normAutofit lnSpcReduction="10000"/>
          </a:bodyPr>
          <a:lstStyle/>
          <a:p>
            <a:pPr>
              <a:spcBef>
                <a:spcPct val="0"/>
              </a:spcBef>
              <a:buFontTx/>
              <a:buChar char="•"/>
            </a:pPr>
            <a:r>
              <a:rPr lang="en-US" dirty="0"/>
              <a:t>Clinician “operators” contribute vital perspective and invention in device evolution.</a:t>
            </a:r>
          </a:p>
          <a:p>
            <a:pPr>
              <a:spcBef>
                <a:spcPct val="0"/>
              </a:spcBef>
              <a:buFontTx/>
              <a:buChar char="•"/>
            </a:pPr>
            <a:r>
              <a:rPr lang="en-US" dirty="0"/>
              <a:t>Technique development and training is continuous and interactive in device-enabled procedures.</a:t>
            </a:r>
          </a:p>
          <a:p>
            <a:endParaRPr lang="en-US" dirty="0"/>
          </a:p>
          <a:p>
            <a:pPr eaLnBrk="1" hangingPunct="1">
              <a:lnSpc>
                <a:spcPct val="85000"/>
              </a:lnSpc>
              <a:spcBef>
                <a:spcPct val="0"/>
              </a:spcBef>
            </a:pPr>
            <a:r>
              <a:rPr lang="en-US" i="1" dirty="0">
                <a:latin typeface="Arial" pitchFamily="34" charset="0"/>
                <a:ea typeface="ＭＳ Ｐゴシック" pitchFamily="34" charset="-128"/>
              </a:rPr>
              <a:t>Clinicians &amp; Industry are intimately linked in procedure based medicine.</a:t>
            </a:r>
          </a:p>
          <a:p>
            <a:pPr eaLnBrk="1" hangingPunct="1">
              <a:lnSpc>
                <a:spcPct val="80000"/>
              </a:lnSpc>
              <a:spcBef>
                <a:spcPct val="0"/>
              </a:spcBef>
            </a:pPr>
            <a:endParaRPr lang="en-US" sz="600" i="1" dirty="0">
              <a:latin typeface="Arial" pitchFamily="34" charset="0"/>
              <a:ea typeface="ＭＳ Ｐゴシック" pitchFamily="34" charset="-128"/>
            </a:endParaRPr>
          </a:p>
          <a:p>
            <a:pPr lvl="1" eaLnBrk="1" hangingPunct="1">
              <a:lnSpc>
                <a:spcPct val="80000"/>
              </a:lnSpc>
              <a:spcBef>
                <a:spcPct val="0"/>
              </a:spcBef>
              <a:spcAft>
                <a:spcPct val="60000"/>
              </a:spcAft>
            </a:pPr>
            <a:r>
              <a:rPr lang="en-US" sz="900" dirty="0">
                <a:latin typeface="Century Gothic" pitchFamily="34" charset="0"/>
                <a:ea typeface="ＭＳ Ｐゴシック" pitchFamily="34" charset="-128"/>
              </a:rPr>
              <a:t>Clinician </a:t>
            </a:r>
            <a:r>
              <a:rPr lang="ja-JP" altLang="en-US" sz="900" dirty="0">
                <a:latin typeface="Arial" pitchFamily="34" charset="0"/>
                <a:ea typeface="ＭＳ Ｐゴシック" pitchFamily="34" charset="-128"/>
              </a:rPr>
              <a:t>“</a:t>
            </a:r>
            <a:r>
              <a:rPr lang="en-US" altLang="ja-JP" sz="900" dirty="0">
                <a:latin typeface="Century Gothic" pitchFamily="34" charset="0"/>
                <a:ea typeface="ＭＳ Ｐゴシック" pitchFamily="34" charset="-128"/>
              </a:rPr>
              <a:t>operators</a:t>
            </a:r>
            <a:r>
              <a:rPr lang="ja-JP" altLang="en-US" sz="900" dirty="0">
                <a:latin typeface="Arial" pitchFamily="34" charset="0"/>
                <a:ea typeface="ＭＳ Ｐゴシック" pitchFamily="34" charset="-128"/>
              </a:rPr>
              <a:t>”</a:t>
            </a:r>
            <a:r>
              <a:rPr lang="en-US" altLang="ja-JP" sz="900" dirty="0">
                <a:latin typeface="Century Gothic" pitchFamily="34" charset="0"/>
                <a:ea typeface="ＭＳ Ｐゴシック" pitchFamily="34" charset="-128"/>
              </a:rPr>
              <a:t> contribute vital perspective and invention in device evolution.</a:t>
            </a:r>
          </a:p>
          <a:p>
            <a:pPr lvl="1" eaLnBrk="1" hangingPunct="1">
              <a:lnSpc>
                <a:spcPct val="80000"/>
              </a:lnSpc>
              <a:spcBef>
                <a:spcPct val="0"/>
              </a:spcBef>
              <a:spcAft>
                <a:spcPct val="60000"/>
              </a:spcAft>
            </a:pPr>
            <a:r>
              <a:rPr lang="en-US" sz="900" dirty="0">
                <a:latin typeface="Century Gothic" pitchFamily="34" charset="0"/>
                <a:ea typeface="ＭＳ Ｐゴシック" pitchFamily="34" charset="-128"/>
              </a:rPr>
              <a:t>Technique development and training is continuous and interactive in device-enabled procedures.</a:t>
            </a:r>
          </a:p>
          <a:p>
            <a:pPr lvl="1" eaLnBrk="1" hangingPunct="1">
              <a:lnSpc>
                <a:spcPct val="80000"/>
              </a:lnSpc>
              <a:spcBef>
                <a:spcPct val="0"/>
              </a:spcBef>
              <a:spcAft>
                <a:spcPct val="60000"/>
              </a:spcAft>
            </a:pPr>
            <a:r>
              <a:rPr lang="en-US" sz="900" i="1" dirty="0">
                <a:latin typeface="Arial" pitchFamily="34" charset="0"/>
                <a:ea typeface="ＭＳ Ｐゴシック" pitchFamily="34" charset="-128"/>
              </a:rPr>
              <a:t>Close and ongoing collaboration between health care professionals and medical technology companies is necessary for patient safety and medical innovation</a:t>
            </a:r>
            <a:endParaRPr lang="en-US" sz="900" dirty="0">
              <a:latin typeface="Arial" pitchFamily="34" charset="0"/>
              <a:ea typeface="ＭＳ Ｐゴシック" pitchFamily="34" charset="-128"/>
            </a:endParaRPr>
          </a:p>
          <a:p>
            <a:pPr algn="just" eaLnBrk="1" hangingPunct="1">
              <a:lnSpc>
                <a:spcPct val="80000"/>
              </a:lnSpc>
              <a:spcBef>
                <a:spcPct val="50000"/>
              </a:spcBef>
              <a:buFont typeface="Wingdings" pitchFamily="2" charset="2"/>
              <a:buNone/>
            </a:pPr>
            <a:endParaRPr lang="en-US" sz="900" dirty="0">
              <a:latin typeface="Arial" pitchFamily="34" charset="0"/>
              <a:ea typeface="ＭＳ Ｐゴシック" pitchFamily="34" charset="-128"/>
            </a:endParaRPr>
          </a:p>
          <a:p>
            <a:pPr eaLnBrk="1" hangingPunct="1">
              <a:lnSpc>
                <a:spcPct val="80000"/>
              </a:lnSpc>
            </a:pPr>
            <a:r>
              <a:rPr lang="en-US" sz="900" dirty="0">
                <a:latin typeface="Arial" pitchFamily="34" charset="0"/>
                <a:ea typeface="ＭＳ Ｐゴシック" pitchFamily="34" charset="-128"/>
              </a:rPr>
              <a:t>Interaction between industry and health care clinicians is uniquely necessary in the field of medical devices.  A close and ongoing collaborative relationship among health care professionals and medical device companies is necessary for patient safety (technique refinement / standardization, education, testing/clinical trials, product support) and medical innovation.  This distinctive aspect of medical devices arises from the iterative nature of medical device development.  Many who are not involved in medical device development are surprised to learn that the average life-cycle for many devices is only 18 months because improvements—frequently based on input from practicing clinicians—are often incorporated into the next generation of the device shortly after the first generation is launched.  The need for such collaboration is recognized by key Food and Drug Administration (FDA) device requirements, by the Health and Human Services Office of Inspector General (OIG)[1], and by AdvaMed in its Code of Ethics (</a:t>
            </a:r>
            <a:r>
              <a:rPr lang="ja-JP" altLang="en-US" sz="900" dirty="0">
                <a:latin typeface="Arial" pitchFamily="34" charset="0"/>
                <a:ea typeface="ＭＳ Ｐゴシック" pitchFamily="34" charset="-128"/>
              </a:rPr>
              <a:t>“</a:t>
            </a:r>
            <a:r>
              <a:rPr lang="en-US" altLang="ja-JP" sz="900" dirty="0">
                <a:latin typeface="Arial" pitchFamily="34" charset="0"/>
                <a:ea typeface="ＭＳ Ｐゴシック" pitchFamily="34" charset="-128"/>
              </a:rPr>
              <a:t>Code</a:t>
            </a:r>
            <a:r>
              <a:rPr lang="ja-JP" altLang="en-US" sz="900" dirty="0">
                <a:latin typeface="Arial" pitchFamily="34" charset="0"/>
                <a:ea typeface="ＭＳ Ｐゴシック" pitchFamily="34" charset="-128"/>
              </a:rPr>
              <a:t>”</a:t>
            </a:r>
            <a:r>
              <a:rPr lang="en-US" altLang="ja-JP" sz="900" dirty="0">
                <a:latin typeface="Arial" pitchFamily="34" charset="0"/>
                <a:ea typeface="ＭＳ Ｐゴシック" pitchFamily="34" charset="-128"/>
              </a:rPr>
              <a:t>) </a:t>
            </a:r>
            <a:br>
              <a:rPr lang="en-US" altLang="ja-JP" sz="900" dirty="0">
                <a:latin typeface="Arial" pitchFamily="34" charset="0"/>
                <a:ea typeface="ＭＳ Ｐゴシック" pitchFamily="34" charset="-128"/>
              </a:rPr>
            </a:br>
            <a:endParaRPr lang="en-US" altLang="ja-JP" sz="900" dirty="0">
              <a:latin typeface="Arial" pitchFamily="34" charset="0"/>
              <a:ea typeface="ＭＳ Ｐゴシック" pitchFamily="34" charset="-128"/>
            </a:endParaRPr>
          </a:p>
          <a:p>
            <a:pPr eaLnBrk="1" hangingPunct="1">
              <a:lnSpc>
                <a:spcPct val="80000"/>
              </a:lnSpc>
            </a:pPr>
            <a:r>
              <a:rPr lang="en-US" sz="900" b="1" dirty="0">
                <a:latin typeface="Arial" pitchFamily="34" charset="0"/>
                <a:ea typeface="ＭＳ Ｐゴシック" pitchFamily="34" charset="-128"/>
              </a:rPr>
              <a:t>[1] </a:t>
            </a:r>
            <a:r>
              <a:rPr lang="en-US" sz="900" dirty="0">
                <a:latin typeface="Arial" pitchFamily="34" charset="0"/>
                <a:ea typeface="ＭＳ Ｐゴシック" pitchFamily="34" charset="-128"/>
              </a:rPr>
              <a:t>Gregory E. </a:t>
            </a:r>
            <a:r>
              <a:rPr lang="en-US" sz="900" dirty="0" err="1">
                <a:latin typeface="Arial" pitchFamily="34" charset="0"/>
                <a:ea typeface="ＭＳ Ｐゴシック" pitchFamily="34" charset="-128"/>
              </a:rPr>
              <a:t>Demske</a:t>
            </a:r>
            <a:r>
              <a:rPr lang="en-US" sz="900" dirty="0">
                <a:latin typeface="Arial" pitchFamily="34" charset="0"/>
                <a:ea typeface="ＭＳ Ｐゴシック" pitchFamily="34" charset="-128"/>
              </a:rPr>
              <a:t>, Assistant Inspector General for Legal Affairs, stated in recent testimony: "In the development of new technologies and products, the interaction between device manufacturers and health care professionals can be especially valuable because physicians play an essential role in the development, testing and extensive training involved in producing effective and safe medical devices .... Physicians also provide ideas and feedback, conduct research and clinical trials, and share their knowledge through participation in medical education programs. Device companies can legitimately compensate physicians for their actual time and intellectual contributions to product innovations and training in the appropriate use of devices." Senate Special Committee on Aging Hearing "Examining the Relationship Between the Medical Device Industry and Physicians." February 27, 2008.</a:t>
            </a:r>
            <a:endParaRPr lang="en-US" dirty="0">
              <a:latin typeface="Arial" pitchFamily="34" charset="0"/>
              <a:ea typeface="ＭＳ Ｐゴシック" pitchFamily="34" charset="-128"/>
            </a:endParaRPr>
          </a:p>
          <a:p>
            <a:pPr eaLnBrk="1" hangingPunct="1">
              <a:lnSpc>
                <a:spcPct val="80000"/>
              </a:lnSpc>
            </a:pPr>
            <a:endParaRPr lang="en-US" sz="900" dirty="0">
              <a:latin typeface="Arial" pitchFamily="34" charset="0"/>
              <a:ea typeface="ＭＳ Ｐゴシック" pitchFamily="34" charset="-128"/>
            </a:endParaRP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2B24CBA-569C-4078-BF1D-85E51AA5A15A}" type="slidenum">
              <a:rPr lang="en-US" smtClean="0"/>
              <a:pPr>
                <a:defRPr/>
              </a:pPr>
              <a:t>8</a:t>
            </a:fld>
            <a:endParaRPr lang="en-US"/>
          </a:p>
        </p:txBody>
      </p:sp>
    </p:spTree>
    <p:extLst>
      <p:ext uri="{BB962C8B-B14F-4D97-AF65-F5344CB8AC3E}">
        <p14:creationId xmlns:p14="http://schemas.microsoft.com/office/powerpoint/2010/main" val="2599866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5F0EED2F-CAD8-4C79-B97D-1F1CD8587889}" type="datetime1">
              <a:rPr lang="en-US"/>
              <a:pPr>
                <a:defRPr/>
              </a:pPr>
              <a:t>12/19/2018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atin typeface="+mj-lt"/>
              </a:defRPr>
            </a:lvl1pPr>
          </a:lstStyle>
          <a:p>
            <a:pPr>
              <a:defRPr/>
            </a:pPr>
            <a:fld id="{9100EAEA-68E4-415E-9251-E0C8F695045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7180387C-5EEF-4FDF-A1DE-73C7AAC362C9}" type="datetime1">
              <a:rPr lang="en-US"/>
              <a:pPr>
                <a:defRPr/>
              </a:pPr>
              <a:t>12/19/2018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21ADFD2E-FC07-413B-8C59-E2CA466E94DB}" type="slidenum">
              <a:rPr lang="en-US" altLang="en-US"/>
              <a:pPr/>
              <a:t>‹#›</a:t>
            </a:fld>
            <a:endParaRPr lang="en-US" altLang="en-US"/>
          </a:p>
        </p:txBody>
      </p:sp>
    </p:spTree>
    <p:extLst>
      <p:ext uri="{BB962C8B-B14F-4D97-AF65-F5344CB8AC3E}">
        <p14:creationId xmlns:p14="http://schemas.microsoft.com/office/powerpoint/2010/main" val="287358820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rgbClr val="04617B">
                    <a:shade val="90000"/>
                  </a:srgbClr>
                </a:solidFill>
                <a:latin typeface="+mn-lt"/>
                <a:cs typeface="+mn-cs"/>
              </a:defRPr>
            </a:lvl1pPr>
          </a:lstStyle>
          <a:p>
            <a:pPr>
              <a:defRPr/>
            </a:pPr>
            <a:fld id="{407CCF4E-DA1E-4AB7-A132-AF6C0F15DA00}" type="datetime1">
              <a:rPr lang="en-US"/>
              <a:pPr>
                <a:defRPr/>
              </a:pPr>
              <a:t>12/19/2018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rgbClr val="04617B">
                    <a:shade val="90000"/>
                  </a:srgb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rgbClr val="04617B">
                    <a:shade val="90000"/>
                  </a:srgbClr>
                </a:solidFill>
                <a:latin typeface="+mn-lt"/>
                <a:cs typeface="+mn-cs"/>
              </a:defRPr>
            </a:lvl1pPr>
          </a:lstStyle>
          <a:p>
            <a:pPr>
              <a:defRPr/>
            </a:pPr>
            <a:fld id="{A56FD00D-426A-4666-BE74-DA26940EED00}"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endParaRPr>
            </a:p>
          </p:txBody>
        </p:sp>
      </p:grpSp>
    </p:spTree>
  </p:cSld>
  <p:clrMap bg1="lt1" tx1="dk1" bg2="lt2" tx2="dk2" accent1="accent1" accent2="accent2" accent3="accent3" accent4="accent4" accent5="accent5" accent6="accent6" hlink="hlink" folHlink="folHlink"/>
  <p:sldLayoutIdLst>
    <p:sldLayoutId id="2147483743" r:id="rId1"/>
    <p:sldLayoutId id="2147483747" r:id="rId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ChangeArrowheads="1"/>
          </p:cNvSpPr>
          <p:nvPr/>
        </p:nvSpPr>
        <p:spPr bwMode="auto">
          <a:xfrm>
            <a:off x="381000" y="2539931"/>
            <a:ext cx="8458200" cy="2108269"/>
          </a:xfrm>
          <a:prstGeom prst="rect">
            <a:avLst/>
          </a:prstGeom>
          <a:noFill/>
          <a:ln w="9525">
            <a:noFill/>
            <a:miter lim="800000"/>
            <a:headEnd/>
            <a:tailEnd/>
          </a:ln>
        </p:spPr>
        <p:txBody>
          <a:bodyPr>
            <a:spAutoFit/>
          </a:bodyPr>
          <a:lstStyle/>
          <a:p>
            <a:pPr algn="ctr"/>
            <a:endParaRPr lang="en-US" sz="1500" b="1" u="sng" dirty="0">
              <a:solidFill>
                <a:srgbClr val="000000"/>
              </a:solidFill>
              <a:latin typeface="Calibri" pitchFamily="34" charset="0"/>
            </a:endParaRPr>
          </a:p>
          <a:p>
            <a:pPr algn="ctr"/>
            <a:endParaRPr lang="en-US" sz="4400" b="1" dirty="0">
              <a:solidFill>
                <a:srgbClr val="000000"/>
              </a:solidFill>
              <a:latin typeface="Calibri" pitchFamily="34" charset="0"/>
            </a:endParaRPr>
          </a:p>
          <a:p>
            <a:pPr algn="ctr"/>
            <a:r>
              <a:rPr lang="en-US" sz="3600" b="1" dirty="0">
                <a:solidFill>
                  <a:srgbClr val="000000"/>
                </a:solidFill>
                <a:latin typeface="Calibri" pitchFamily="34" charset="0"/>
              </a:rPr>
              <a:t>Coalition Sample Code of Ethics</a:t>
            </a:r>
          </a:p>
          <a:p>
            <a:pPr algn="ctr"/>
            <a:r>
              <a:rPr lang="en-US" sz="3600" b="1" dirty="0">
                <a:solidFill>
                  <a:srgbClr val="000000"/>
                </a:solidFill>
                <a:latin typeface="Calibri" pitchFamily="34" charset="0"/>
              </a:rPr>
              <a:t>Training Slides</a:t>
            </a:r>
          </a:p>
        </p:txBody>
      </p:sp>
      <p:pic>
        <p:nvPicPr>
          <p:cNvPr id="1026" name="Picture 2">
            <a:extLst>
              <a:ext uri="{FF2B5EF4-FFF2-40B4-BE49-F238E27FC236}">
                <a16:creationId xmlns:a16="http://schemas.microsoft.com/office/drawing/2014/main" id="{7864F3C4-559C-4E4F-9CCE-CB38B14C20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219200"/>
            <a:ext cx="3124200" cy="165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66750"/>
            <a:ext cx="8229600" cy="628650"/>
          </a:xfrm>
        </p:spPr>
        <p:txBody>
          <a:bodyPr/>
          <a:lstStyle/>
          <a:p>
            <a:pPr algn="ctr"/>
            <a:r>
              <a:rPr lang="en-US" b="1" dirty="0"/>
              <a:t>Consulting Arrangements</a:t>
            </a:r>
          </a:p>
        </p:txBody>
      </p:sp>
      <p:sp>
        <p:nvSpPr>
          <p:cNvPr id="3" name="Content Placeholder 2"/>
          <p:cNvSpPr>
            <a:spLocks noGrp="1"/>
          </p:cNvSpPr>
          <p:nvPr>
            <p:ph idx="1"/>
          </p:nvPr>
        </p:nvSpPr>
        <p:spPr>
          <a:xfrm>
            <a:off x="457200" y="1325563"/>
            <a:ext cx="8229600" cy="5075237"/>
          </a:xfrm>
        </p:spPr>
        <p:txBody>
          <a:bodyPr/>
          <a:lstStyle/>
          <a:p>
            <a:r>
              <a:rPr lang="en-US" sz="2400" dirty="0">
                <a:latin typeface="+mj-lt"/>
              </a:rPr>
              <a:t>Companies may engage Healthcare Professionals to provide services that support R&amp;D to advance medical science, develop new technologies, improve existing products and services, or enhance patient care  </a:t>
            </a:r>
          </a:p>
          <a:p>
            <a:r>
              <a:rPr lang="en-US" sz="2400" dirty="0">
                <a:latin typeface="+mj-lt"/>
              </a:rPr>
              <a:t>Companies may not engage Healthcare Professionals as a means of inappropriate inducement. </a:t>
            </a:r>
          </a:p>
          <a:p>
            <a:r>
              <a:rPr lang="en-US" sz="2400" dirty="0">
                <a:latin typeface="+mj-lt"/>
              </a:rPr>
              <a:t>Payments for services should be at fair market value, and companies should engage only the number of Healthcare Professionals reasonably needed to perform the services</a:t>
            </a:r>
          </a:p>
          <a:p>
            <a:r>
              <a:rPr lang="en-US" sz="2400" dirty="0">
                <a:latin typeface="+mj-lt"/>
              </a:rPr>
              <a:t>Consulting arrangements should be disclosed in advance and in writing to the Healthcare Provider’s institution or employer or other authority as provide by local laws</a:t>
            </a:r>
          </a:p>
          <a:p>
            <a:r>
              <a:rPr lang="en-US" sz="2400" dirty="0">
                <a:latin typeface="+mj-lt"/>
              </a:rPr>
              <a:t>Companies may reimburse appropriate and reasonable expenses, including travel and accommodations</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10</a:t>
            </a:fld>
            <a:endParaRPr lang="en-US" dirty="0"/>
          </a:p>
        </p:txBody>
      </p:sp>
    </p:spTree>
    <p:extLst>
      <p:ext uri="{BB962C8B-B14F-4D97-AF65-F5344CB8AC3E}">
        <p14:creationId xmlns:p14="http://schemas.microsoft.com/office/powerpoint/2010/main" val="3205544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762000"/>
          </a:xfrm>
        </p:spPr>
        <p:txBody>
          <a:bodyPr/>
          <a:lstStyle/>
          <a:p>
            <a:pPr marL="571500" indent="-571500">
              <a:lnSpc>
                <a:spcPct val="90000"/>
              </a:lnSpc>
              <a:spcAft>
                <a:spcPct val="40000"/>
              </a:spcAft>
            </a:pPr>
            <a:r>
              <a:rPr lang="en-US" sz="4800" b="1" dirty="0"/>
              <a:t>Third-Party Education Programs</a:t>
            </a:r>
          </a:p>
        </p:txBody>
      </p:sp>
      <p:sp>
        <p:nvSpPr>
          <p:cNvPr id="3" name="Content Placeholder 2"/>
          <p:cNvSpPr>
            <a:spLocks noGrp="1"/>
          </p:cNvSpPr>
          <p:nvPr>
            <p:ph idx="1"/>
          </p:nvPr>
        </p:nvSpPr>
        <p:spPr>
          <a:xfrm>
            <a:off x="457200" y="2087563"/>
            <a:ext cx="8229600" cy="4389437"/>
          </a:xfrm>
        </p:spPr>
        <p:txBody>
          <a:bodyPr/>
          <a:lstStyle/>
          <a:p>
            <a:r>
              <a:rPr lang="en-US" dirty="0">
                <a:latin typeface="+mj-lt"/>
              </a:rPr>
              <a:t>Grants to Conference Organizers</a:t>
            </a:r>
          </a:p>
          <a:p>
            <a:pPr lvl="1"/>
            <a:r>
              <a:rPr lang="en-US" sz="2000" dirty="0">
                <a:latin typeface="+mj-lt"/>
              </a:rPr>
              <a:t>Provisions to provide funds for bona fide educational expenses that do not inappropriately benefit individual HCPs</a:t>
            </a:r>
          </a:p>
          <a:p>
            <a:r>
              <a:rPr lang="en-US" dirty="0">
                <a:latin typeface="+mj-lt"/>
              </a:rPr>
              <a:t>Conference Meals and Refreshments</a:t>
            </a:r>
          </a:p>
          <a:p>
            <a:pPr lvl="1"/>
            <a:r>
              <a:rPr lang="en-US" sz="2000" dirty="0">
                <a:latin typeface="+mj-lt"/>
              </a:rPr>
              <a:t>Reasonable expenses may be compensated for the HCPs only, not spouses or guests.</a:t>
            </a:r>
          </a:p>
          <a:p>
            <a:r>
              <a:rPr lang="en-US" dirty="0">
                <a:latin typeface="+mj-lt"/>
              </a:rPr>
              <a:t>Advertisements and Demonstrations; Satellite Symposia</a:t>
            </a:r>
          </a:p>
          <a:p>
            <a:pPr lvl="1"/>
            <a:r>
              <a:rPr lang="en-US" sz="2000" dirty="0">
                <a:latin typeface="+mj-lt"/>
              </a:rPr>
              <a:t>Companies may purchase advertisements and lease booth space for Company displays at conferences</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11</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382000" cy="1143000"/>
          </a:xfrm>
        </p:spPr>
        <p:txBody>
          <a:bodyPr/>
          <a:lstStyle/>
          <a:p>
            <a:br>
              <a:rPr lang="en-US" sz="4400" dirty="0"/>
            </a:br>
            <a:br>
              <a:rPr lang="en-US" sz="4400" dirty="0"/>
            </a:br>
            <a:r>
              <a:rPr lang="en-US" sz="4400" b="1" dirty="0"/>
              <a:t>Company-Organized Education &amp; Training</a:t>
            </a:r>
          </a:p>
        </p:txBody>
      </p:sp>
      <p:sp>
        <p:nvSpPr>
          <p:cNvPr id="3" name="Content Placeholder 2"/>
          <p:cNvSpPr>
            <a:spLocks noGrp="1"/>
          </p:cNvSpPr>
          <p:nvPr>
            <p:ph idx="1"/>
          </p:nvPr>
        </p:nvSpPr>
        <p:spPr>
          <a:xfrm>
            <a:off x="457200" y="2316163"/>
            <a:ext cx="8229600" cy="4389437"/>
          </a:xfrm>
        </p:spPr>
        <p:txBody>
          <a:bodyPr/>
          <a:lstStyle/>
          <a:p>
            <a:r>
              <a:rPr lang="en-US" dirty="0">
                <a:latin typeface="+mj-lt"/>
              </a:rPr>
              <a:t>Companies may provide training of HCPs.</a:t>
            </a:r>
          </a:p>
          <a:p>
            <a:r>
              <a:rPr lang="en-US" dirty="0">
                <a:latin typeface="+mj-lt"/>
              </a:rPr>
              <a:t>Training and Education programs should be conducted in venues that are conducive to the transmission of learning and are selected based on their suitability for the program.</a:t>
            </a:r>
          </a:p>
          <a:p>
            <a:r>
              <a:rPr lang="en-US" dirty="0">
                <a:latin typeface="+mj-lt"/>
              </a:rPr>
              <a:t>Companies may pay the reasonable travel, meals and lodging costs of the attending HCP but may not provide recreation, entertainment.</a:t>
            </a:r>
          </a:p>
          <a:p>
            <a:r>
              <a:rPr lang="en-US" dirty="0">
                <a:latin typeface="+mj-lt"/>
              </a:rPr>
              <a:t>Companies may not pay expenses for a guest or spouse.</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12</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wrap="square" numCol="1" anchorCtr="0" compatLnSpc="1">
            <a:prstTxWarp prst="textNoShape">
              <a:avLst/>
            </a:prstTxWarp>
          </a:bodyPr>
          <a:lstStyle/>
          <a:p>
            <a:pPr eaLnBrk="1" hangingPunct="1">
              <a:defRPr/>
            </a:pPr>
            <a:r>
              <a:rPr lang="en-US" sz="4000" b="1" dirty="0"/>
              <a:t>Company-Organized Education &amp; Training</a:t>
            </a:r>
            <a:endParaRPr lang="en-NZ" sz="4000" b="1" dirty="0"/>
          </a:p>
        </p:txBody>
      </p:sp>
      <p:sp>
        <p:nvSpPr>
          <p:cNvPr id="51203" name="Content Placeholder 2"/>
          <p:cNvSpPr>
            <a:spLocks noGrp="1"/>
          </p:cNvSpPr>
          <p:nvPr>
            <p:ph sz="half" idx="1"/>
          </p:nvPr>
        </p:nvSpPr>
        <p:spPr>
          <a:xfrm>
            <a:off x="533400" y="2368550"/>
            <a:ext cx="4038600" cy="4718050"/>
          </a:xfrm>
        </p:spPr>
        <p:txBody>
          <a:bodyPr/>
          <a:lstStyle/>
          <a:p>
            <a:pPr marL="0" indent="0">
              <a:buFont typeface="Arial" charset="0"/>
              <a:buNone/>
              <a:defRPr/>
            </a:pPr>
            <a:r>
              <a:rPr lang="en-NZ" b="1" dirty="0">
                <a:latin typeface="+mj-lt"/>
              </a:rPr>
              <a:t>Do’s</a:t>
            </a:r>
          </a:p>
          <a:p>
            <a:pPr>
              <a:defRPr/>
            </a:pPr>
            <a:r>
              <a:rPr lang="en-NZ" sz="2400" dirty="0">
                <a:latin typeface="+mj-lt"/>
              </a:rPr>
              <a:t>Appropriate location</a:t>
            </a:r>
          </a:p>
          <a:p>
            <a:pPr>
              <a:defRPr/>
            </a:pPr>
            <a:r>
              <a:rPr lang="en-NZ" sz="2400" dirty="0">
                <a:latin typeface="+mj-lt"/>
              </a:rPr>
              <a:t>Signed simple agreement with the healthcare professional (for large event)</a:t>
            </a:r>
          </a:p>
          <a:p>
            <a:pPr>
              <a:defRPr/>
            </a:pPr>
            <a:r>
              <a:rPr lang="en-NZ" sz="2400" dirty="0">
                <a:latin typeface="+mj-lt"/>
              </a:rPr>
              <a:t>Agenda / program (for smaller events)</a:t>
            </a:r>
          </a:p>
          <a:p>
            <a:pPr>
              <a:defRPr/>
            </a:pPr>
            <a:endParaRPr lang="en-NZ" sz="2400" dirty="0">
              <a:latin typeface="+mj-lt"/>
            </a:endParaRPr>
          </a:p>
        </p:txBody>
      </p:sp>
      <p:sp>
        <p:nvSpPr>
          <p:cNvPr id="51204" name="Content Placeholder 3"/>
          <p:cNvSpPr>
            <a:spLocks noGrp="1"/>
          </p:cNvSpPr>
          <p:nvPr>
            <p:ph sz="half" idx="2"/>
          </p:nvPr>
        </p:nvSpPr>
        <p:spPr>
          <a:xfrm>
            <a:off x="4724400" y="2368550"/>
            <a:ext cx="4038600" cy="4718050"/>
          </a:xfrm>
        </p:spPr>
        <p:txBody>
          <a:bodyPr/>
          <a:lstStyle/>
          <a:p>
            <a:pPr marL="0" indent="0">
              <a:buFont typeface="Arial" charset="0"/>
              <a:buNone/>
              <a:defRPr/>
            </a:pPr>
            <a:r>
              <a:rPr lang="en-NZ" b="1" dirty="0" err="1">
                <a:latin typeface="+mj-lt"/>
              </a:rPr>
              <a:t>Don’t’s</a:t>
            </a:r>
            <a:endParaRPr lang="en-NZ" b="1" dirty="0">
              <a:latin typeface="+mj-lt"/>
            </a:endParaRPr>
          </a:p>
          <a:p>
            <a:pPr>
              <a:defRPr/>
            </a:pPr>
            <a:r>
              <a:rPr lang="en-NZ" sz="2400" dirty="0">
                <a:latin typeface="+mj-lt"/>
              </a:rPr>
              <a:t>Resort locations</a:t>
            </a:r>
          </a:p>
          <a:p>
            <a:pPr>
              <a:defRPr/>
            </a:pPr>
            <a:r>
              <a:rPr lang="en-NZ" sz="2400" dirty="0">
                <a:latin typeface="+mj-lt"/>
              </a:rPr>
              <a:t>Hospitality shouldn’t be the main focus</a:t>
            </a:r>
          </a:p>
          <a:p>
            <a:pPr>
              <a:defRPr/>
            </a:pPr>
            <a:r>
              <a:rPr lang="en-NZ" sz="2400" dirty="0">
                <a:latin typeface="+mj-lt"/>
              </a:rPr>
              <a:t>Not for partners or guests of the healthcare professional</a:t>
            </a:r>
          </a:p>
          <a:p>
            <a:pPr>
              <a:defRPr/>
            </a:pPr>
            <a:r>
              <a:rPr lang="en-NZ" sz="2400" dirty="0">
                <a:latin typeface="+mj-lt"/>
              </a:rPr>
              <a:t>Gifts and inducements </a:t>
            </a:r>
          </a:p>
        </p:txBody>
      </p:sp>
    </p:spTree>
    <p:extLst>
      <p:ext uri="{BB962C8B-B14F-4D97-AF65-F5344CB8AC3E}">
        <p14:creationId xmlns:p14="http://schemas.microsoft.com/office/powerpoint/2010/main" val="479119831"/>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b="1" dirty="0"/>
              <a:t>Sales &amp; Promotional Meetings</a:t>
            </a:r>
          </a:p>
        </p:txBody>
      </p:sp>
      <p:sp>
        <p:nvSpPr>
          <p:cNvPr id="3" name="Content Placeholder 2"/>
          <p:cNvSpPr>
            <a:spLocks noGrp="1"/>
          </p:cNvSpPr>
          <p:nvPr>
            <p:ph idx="1"/>
          </p:nvPr>
        </p:nvSpPr>
        <p:spPr>
          <a:xfrm>
            <a:off x="457200" y="2057400"/>
            <a:ext cx="8229600" cy="4389437"/>
          </a:xfrm>
        </p:spPr>
        <p:txBody>
          <a:bodyPr/>
          <a:lstStyle/>
          <a:p>
            <a:r>
              <a:rPr lang="en-US" sz="2400" dirty="0">
                <a:latin typeface="+mj-lt"/>
              </a:rPr>
              <a:t>It may be appropriate for Company representatives to meet from time to time with HCPs.</a:t>
            </a:r>
          </a:p>
          <a:p>
            <a:pPr lvl="1"/>
            <a:r>
              <a:rPr lang="en-US" sz="2000" dirty="0">
                <a:latin typeface="+mj-lt"/>
                <a:ea typeface="ＭＳ Ｐゴシック" charset="0"/>
              </a:rPr>
              <a:t>E.g., to discuss medical technology features, sales terms, or contracts.</a:t>
            </a:r>
            <a:endParaRPr lang="en-US" sz="2000" b="1" dirty="0">
              <a:latin typeface="+mj-lt"/>
            </a:endParaRPr>
          </a:p>
          <a:p>
            <a:r>
              <a:rPr lang="en-US" sz="2400" dirty="0">
                <a:latin typeface="+mj-lt"/>
              </a:rPr>
              <a:t>Such meetings should generally occur at or near the HCP’s place of business, although occasionally such discussions may take place at another mutually convenient location.</a:t>
            </a:r>
          </a:p>
          <a:p>
            <a:r>
              <a:rPr lang="en-US" sz="2400" dirty="0">
                <a:latin typeface="+mj-lt"/>
              </a:rPr>
              <a:t>It is appropriate to pay for reasonable meals and travel costs of attendees but Companies </a:t>
            </a:r>
            <a:r>
              <a:rPr lang="en-US" sz="2400" i="1" dirty="0">
                <a:latin typeface="+mj-lt"/>
              </a:rPr>
              <a:t>may not</a:t>
            </a:r>
            <a:r>
              <a:rPr lang="en-US" sz="2400" dirty="0">
                <a:latin typeface="+mj-lt"/>
              </a:rPr>
              <a:t> pay for or invite spouses or guests of HCPs to participate in business meetings.</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14</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533400"/>
            <a:ext cx="5029200" cy="1143000"/>
          </a:xfrm>
        </p:spPr>
        <p:txBody>
          <a:bodyPr/>
          <a:lstStyle/>
          <a:p>
            <a:r>
              <a:rPr lang="en-US" sz="4800" b="1" dirty="0"/>
              <a:t>Educational Items</a:t>
            </a:r>
          </a:p>
        </p:txBody>
      </p:sp>
      <p:sp>
        <p:nvSpPr>
          <p:cNvPr id="3" name="Content Placeholder 2"/>
          <p:cNvSpPr>
            <a:spLocks noGrp="1"/>
          </p:cNvSpPr>
          <p:nvPr>
            <p:ph idx="1"/>
          </p:nvPr>
        </p:nvSpPr>
        <p:spPr>
          <a:xfrm>
            <a:off x="457200" y="2087563"/>
            <a:ext cx="8229600" cy="4389437"/>
          </a:xfrm>
        </p:spPr>
        <p:txBody>
          <a:bodyPr/>
          <a:lstStyle/>
          <a:p>
            <a:r>
              <a:rPr lang="en-US" dirty="0">
                <a:latin typeface="+mj-lt"/>
              </a:rPr>
              <a:t>A Company occasionally may provide items to HCPs that benefit patients or serve a genuine educational function for HCPs</a:t>
            </a:r>
          </a:p>
          <a:p>
            <a:r>
              <a:rPr lang="en-US" dirty="0">
                <a:latin typeface="+mj-lt"/>
              </a:rPr>
              <a:t>With the exception of textbooks and anatomical models, any such item should have a fair market value of less than [appropriate value]   </a:t>
            </a:r>
          </a:p>
          <a:p>
            <a:r>
              <a:rPr lang="en-US" dirty="0">
                <a:latin typeface="+mj-lt"/>
              </a:rPr>
              <a:t>Companies should not provide items that are capable of use by HCPs (or their family members, office staff or friends) for non-educational or non-patient related items</a:t>
            </a:r>
          </a:p>
          <a:p>
            <a:endParaRPr lang="en-US" dirty="0">
              <a:latin typeface="+mj-lt"/>
            </a:endParaRPr>
          </a:p>
          <a:p>
            <a:pPr marL="0" indent="0">
              <a:buNone/>
            </a:pPr>
            <a:endParaRPr lang="en-US" dirty="0">
              <a:latin typeface="+mj-lt"/>
            </a:endParaRPr>
          </a:p>
          <a:p>
            <a:endParaRPr lang="en-US" dirty="0">
              <a:latin typeface="+mj-lt"/>
            </a:endParaRP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15</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8229600" cy="1143000"/>
          </a:xfrm>
        </p:spPr>
        <p:txBody>
          <a:bodyPr/>
          <a:lstStyle/>
          <a:p>
            <a:r>
              <a:rPr lang="en-US" b="1" dirty="0"/>
              <a:t>No Gifts or Entertainment</a:t>
            </a:r>
          </a:p>
        </p:txBody>
      </p:sp>
      <p:sp>
        <p:nvSpPr>
          <p:cNvPr id="3" name="Content Placeholder 2"/>
          <p:cNvSpPr>
            <a:spLocks noGrp="1"/>
          </p:cNvSpPr>
          <p:nvPr>
            <p:ph idx="1"/>
          </p:nvPr>
        </p:nvSpPr>
        <p:spPr>
          <a:xfrm>
            <a:off x="381000" y="1752600"/>
            <a:ext cx="8229600" cy="4389437"/>
          </a:xfrm>
        </p:spPr>
        <p:txBody>
          <a:bodyPr/>
          <a:lstStyle/>
          <a:p>
            <a:r>
              <a:rPr lang="en-US" dirty="0">
                <a:latin typeface="+mj-lt"/>
              </a:rPr>
              <a:t>It is inappropriate to provide gifts or entertainment in the context of any type of interactions with HCPs </a:t>
            </a:r>
          </a:p>
          <a:p>
            <a:r>
              <a:rPr lang="en-US" dirty="0">
                <a:latin typeface="+mj-lt"/>
              </a:rPr>
              <a:t>Companies </a:t>
            </a:r>
            <a:r>
              <a:rPr lang="en-US" i="1" dirty="0">
                <a:latin typeface="+mj-lt"/>
              </a:rPr>
              <a:t>may not </a:t>
            </a:r>
            <a:r>
              <a:rPr lang="en-US" dirty="0">
                <a:latin typeface="+mj-lt"/>
              </a:rPr>
              <a:t>provide gifts</a:t>
            </a:r>
          </a:p>
          <a:p>
            <a:pPr lvl="1"/>
            <a:r>
              <a:rPr lang="en-US" dirty="0">
                <a:latin typeface="+mj-lt"/>
              </a:rPr>
              <a:t>Prohibited items include, for example:  cash/gift cards, food, wine/spirits, gift baskets, or flowers</a:t>
            </a:r>
          </a:p>
          <a:p>
            <a:r>
              <a:rPr lang="en-US" dirty="0">
                <a:latin typeface="+mj-lt"/>
              </a:rPr>
              <a:t>Companies </a:t>
            </a:r>
            <a:r>
              <a:rPr lang="en-US" i="1" dirty="0">
                <a:latin typeface="+mj-lt"/>
              </a:rPr>
              <a:t>may not </a:t>
            </a:r>
            <a:r>
              <a:rPr lang="en-US" dirty="0">
                <a:latin typeface="+mj-lt"/>
              </a:rPr>
              <a:t>provide any type of non-educational branded promotional items</a:t>
            </a:r>
          </a:p>
          <a:p>
            <a:r>
              <a:rPr lang="en-US" dirty="0">
                <a:latin typeface="+mj-lt"/>
              </a:rPr>
              <a:t>Companies </a:t>
            </a:r>
            <a:r>
              <a:rPr lang="en-US" i="1" dirty="0">
                <a:latin typeface="+mj-lt"/>
              </a:rPr>
              <a:t>may not </a:t>
            </a:r>
            <a:r>
              <a:rPr lang="en-US" dirty="0">
                <a:latin typeface="+mj-lt"/>
              </a:rPr>
              <a:t>provide or pay for any entertainment or recreational event or activity for any HCP. </a:t>
            </a:r>
          </a:p>
          <a:p>
            <a:pPr lvl="1"/>
            <a:r>
              <a:rPr lang="en-US" dirty="0">
                <a:latin typeface="+mj-lt"/>
              </a:rPr>
              <a:t>Prohibited activities include, for example: sporting events, cultural or artistic activities, or leisure activities </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16</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sz="4400" b="1" dirty="0"/>
              <a:t>Demonstration &amp; Evaluation Products</a:t>
            </a:r>
          </a:p>
        </p:txBody>
      </p:sp>
      <p:sp>
        <p:nvSpPr>
          <p:cNvPr id="3" name="Content Placeholder 2"/>
          <p:cNvSpPr>
            <a:spLocks noGrp="1"/>
          </p:cNvSpPr>
          <p:nvPr>
            <p:ph idx="1"/>
          </p:nvPr>
        </p:nvSpPr>
        <p:spPr>
          <a:xfrm>
            <a:off x="457200" y="2392363"/>
            <a:ext cx="8229600" cy="4389437"/>
          </a:xfrm>
        </p:spPr>
        <p:txBody>
          <a:bodyPr/>
          <a:lstStyle/>
          <a:p>
            <a:r>
              <a:rPr lang="en-US" dirty="0">
                <a:latin typeface="+mj-lt"/>
              </a:rPr>
              <a:t>Companies can improve patient care by providing Medical Technologies to HCPs free of charge for demonstration and evaluation purposes, provided that such products are not given or intended as an inappropriate inducement. </a:t>
            </a:r>
          </a:p>
          <a:p>
            <a:r>
              <a:rPr lang="en-US" dirty="0">
                <a:latin typeface="+mj-lt"/>
              </a:rPr>
              <a:t>Evaluation products should be appropriately disclosed and documented and Companies should ensure the loaned products are retrieved or returned if not purchased.</a:t>
            </a:r>
          </a:p>
          <a:p>
            <a:endParaRPr lang="en-US" dirty="0">
              <a:latin typeface="+mj-lt"/>
            </a:endParaRP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17</a:t>
            </a:fld>
            <a:endParaRPr lang="en-US" dirty="0"/>
          </a:p>
        </p:txBody>
      </p:sp>
    </p:spTree>
    <p:extLst>
      <p:ext uri="{BB962C8B-B14F-4D97-AF65-F5344CB8AC3E}">
        <p14:creationId xmlns:p14="http://schemas.microsoft.com/office/powerpoint/2010/main" val="7789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sz="4400" b="1" dirty="0"/>
              <a:t>Charitable Donations and Research &amp; Education Grants</a:t>
            </a:r>
          </a:p>
        </p:txBody>
      </p:sp>
      <p:sp>
        <p:nvSpPr>
          <p:cNvPr id="3" name="Content Placeholder 2"/>
          <p:cNvSpPr>
            <a:spLocks noGrp="1"/>
          </p:cNvSpPr>
          <p:nvPr>
            <p:ph idx="1"/>
          </p:nvPr>
        </p:nvSpPr>
        <p:spPr>
          <a:xfrm>
            <a:off x="457200" y="2316163"/>
            <a:ext cx="8229600" cy="4389437"/>
          </a:xfrm>
        </p:spPr>
        <p:txBody>
          <a:bodyPr/>
          <a:lstStyle/>
          <a:p>
            <a:r>
              <a:rPr lang="en-US" dirty="0">
                <a:latin typeface="+mj-lt"/>
              </a:rPr>
              <a:t>Companies may provide support to organizations engaged in disaster relief, indigent care, public education, patient education, and other charitable missions and support scientific and medical research. </a:t>
            </a:r>
          </a:p>
          <a:p>
            <a:r>
              <a:rPr lang="en-US" dirty="0">
                <a:latin typeface="+mj-lt"/>
              </a:rPr>
              <a:t>A Company may not provide such grants or donations as an unlawful inducement and donations should be motivated by bona fide charitable purposes and should be made only to bona fide charitable organizations.</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18</a:t>
            </a:fld>
            <a:endParaRPr lang="en-US" dirty="0"/>
          </a:p>
        </p:txBody>
      </p:sp>
    </p:spTree>
    <p:extLst>
      <p:ext uri="{BB962C8B-B14F-4D97-AF65-F5344CB8AC3E}">
        <p14:creationId xmlns:p14="http://schemas.microsoft.com/office/powerpoint/2010/main" val="4011252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sz="4400" b="1" dirty="0"/>
              <a:t>Charitable Donations and Research &amp; Education Grants (cont.)</a:t>
            </a:r>
          </a:p>
        </p:txBody>
      </p:sp>
      <p:sp>
        <p:nvSpPr>
          <p:cNvPr id="3" name="Content Placeholder 2"/>
          <p:cNvSpPr>
            <a:spLocks noGrp="1"/>
          </p:cNvSpPr>
          <p:nvPr>
            <p:ph idx="1"/>
          </p:nvPr>
        </p:nvSpPr>
        <p:spPr>
          <a:xfrm>
            <a:off x="457200" y="2316163"/>
            <a:ext cx="8229600" cy="4389437"/>
          </a:xfrm>
        </p:spPr>
        <p:txBody>
          <a:bodyPr/>
          <a:lstStyle/>
          <a:p>
            <a:r>
              <a:rPr lang="en-US" dirty="0">
                <a:latin typeface="+mj-lt"/>
              </a:rPr>
              <a:t>Charitable Donations</a:t>
            </a:r>
          </a:p>
          <a:p>
            <a:pPr lvl="1"/>
            <a:r>
              <a:rPr lang="en-US" sz="2000" dirty="0">
                <a:latin typeface="+mj-lt"/>
              </a:rPr>
              <a:t>Companies may make monetary and in-kind donations to support </a:t>
            </a:r>
            <a:r>
              <a:rPr lang="en-US" sz="2000" i="1" dirty="0">
                <a:latin typeface="+mj-lt"/>
              </a:rPr>
              <a:t>bona fide</a:t>
            </a:r>
            <a:r>
              <a:rPr lang="en-US" sz="2000" dirty="0">
                <a:latin typeface="+mj-lt"/>
              </a:rPr>
              <a:t> charitable organizations and missions, provided that the donation is not intended as an inappropriate inducement and does not privately benefit a HCP.</a:t>
            </a:r>
          </a:p>
          <a:p>
            <a:r>
              <a:rPr lang="en-US" dirty="0">
                <a:latin typeface="+mj-lt"/>
              </a:rPr>
              <a:t>Educational Grants</a:t>
            </a:r>
          </a:p>
          <a:p>
            <a:pPr lvl="1"/>
            <a:r>
              <a:rPr lang="en-US" sz="2000" dirty="0">
                <a:latin typeface="+mj-lt"/>
              </a:rPr>
              <a:t>Companies may provide grants for legitimate educational purposes including grants to support medical education and grants to support the education of patients and the public about important healthcare topics.  Companies may also make educational grants to sponsors of third-party educational conferences </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19</a:t>
            </a:fld>
            <a:endParaRPr lang="en-US" dirty="0"/>
          </a:p>
        </p:txBody>
      </p:sp>
    </p:spTree>
    <p:extLst>
      <p:ext uri="{BB962C8B-B14F-4D97-AF65-F5344CB8AC3E}">
        <p14:creationId xmlns:p14="http://schemas.microsoft.com/office/powerpoint/2010/main" val="404355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4294967295"/>
          </p:nvPr>
        </p:nvSpPr>
        <p:spPr>
          <a:xfrm>
            <a:off x="6553200" y="6356350"/>
            <a:ext cx="2133600" cy="365125"/>
          </a:xfrm>
        </p:spPr>
        <p:txBody>
          <a:bodyPr/>
          <a:lstStyle/>
          <a:p>
            <a:fld id="{43A49182-57B3-40D9-B0C4-F68ABE0C4D62}" type="slidenum">
              <a:rPr lang="en-US"/>
              <a:pPr/>
              <a:t>2</a:t>
            </a:fld>
            <a:endParaRPr lang="en-US"/>
          </a:p>
        </p:txBody>
      </p:sp>
      <p:sp>
        <p:nvSpPr>
          <p:cNvPr id="604163" name="Text Box 3"/>
          <p:cNvSpPr txBox="1">
            <a:spLocks noChangeArrowheads="1"/>
          </p:cNvSpPr>
          <p:nvPr/>
        </p:nvSpPr>
        <p:spPr bwMode="auto">
          <a:xfrm>
            <a:off x="457200" y="1905000"/>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en-US" sz="2400"/>
          </a:p>
        </p:txBody>
      </p:sp>
      <p:sp>
        <p:nvSpPr>
          <p:cNvPr id="604164" name="Rectangle 4"/>
          <p:cNvSpPr>
            <a:spLocks noGrp="1" noChangeArrowheads="1"/>
          </p:cNvSpPr>
          <p:nvPr>
            <p:ph type="body" idx="1"/>
          </p:nvPr>
        </p:nvSpPr>
        <p:spPr>
          <a:xfrm>
            <a:off x="457200" y="1646237"/>
            <a:ext cx="8229600" cy="4525963"/>
          </a:xfrm>
          <a:noFill/>
          <a:ln/>
        </p:spPr>
        <p:txBody>
          <a:bodyPr/>
          <a:lstStyle/>
          <a:p>
            <a:pPr marL="508000" indent="-508000">
              <a:lnSpc>
                <a:spcPct val="90000"/>
              </a:lnSpc>
              <a:buFontTx/>
              <a:buNone/>
            </a:pPr>
            <a:endParaRPr lang="en-US" sz="1000" dirty="0">
              <a:latin typeface="+mj-lt"/>
            </a:endParaRPr>
          </a:p>
          <a:p>
            <a:pPr marL="508000" indent="-508000">
              <a:lnSpc>
                <a:spcPct val="90000"/>
              </a:lnSpc>
              <a:spcBef>
                <a:spcPct val="0"/>
              </a:spcBef>
              <a:buFontTx/>
              <a:buNone/>
            </a:pPr>
            <a:r>
              <a:rPr lang="en-US" sz="2400" i="1" dirty="0">
                <a:latin typeface="+mj-lt"/>
              </a:rPr>
              <a:t>	Close and ongoing collaboration between health care professionals and medical technology companies is necessary for patient safety and medical innovation.</a:t>
            </a:r>
          </a:p>
          <a:p>
            <a:pPr marL="508000" indent="-508000">
              <a:lnSpc>
                <a:spcPct val="90000"/>
              </a:lnSpc>
              <a:buFontTx/>
              <a:buNone/>
            </a:pPr>
            <a:endParaRPr lang="en-US" sz="2400" i="1" dirty="0">
              <a:latin typeface="+mj-lt"/>
            </a:endParaRPr>
          </a:p>
          <a:p>
            <a:pPr marL="965200" lvl="1" indent="-508000">
              <a:lnSpc>
                <a:spcPct val="90000"/>
              </a:lnSpc>
              <a:buFont typeface="Wingdings" pitchFamily="2" charset="2"/>
              <a:buChar char="Ø"/>
            </a:pPr>
            <a:r>
              <a:rPr lang="en-US" sz="2200" dirty="0">
                <a:latin typeface="+mj-lt"/>
              </a:rPr>
              <a:t>Medical technologies require hands-on training and practice to assure safe and effective use and retraining as medical technologies undergo repeated changes (short life cycle). </a:t>
            </a:r>
          </a:p>
          <a:p>
            <a:pPr marL="965200" lvl="1" indent="-508000">
              <a:lnSpc>
                <a:spcPct val="90000"/>
              </a:lnSpc>
              <a:buFont typeface="Wingdings" pitchFamily="2" charset="2"/>
              <a:buChar char="Ø"/>
            </a:pPr>
            <a:endParaRPr lang="en-US" sz="2200" dirty="0">
              <a:latin typeface="+mj-lt"/>
            </a:endParaRPr>
          </a:p>
          <a:p>
            <a:pPr marL="965200" lvl="1" indent="-508000">
              <a:lnSpc>
                <a:spcPct val="90000"/>
              </a:lnSpc>
              <a:buFont typeface="Wingdings" pitchFamily="2" charset="2"/>
              <a:buChar char="Ø"/>
            </a:pPr>
            <a:r>
              <a:rPr lang="en-US" sz="2200" dirty="0">
                <a:latin typeface="+mj-lt"/>
              </a:rPr>
              <a:t>Physicians bring practical field and other experience vital to continued development and improvement of medical technology.</a:t>
            </a:r>
          </a:p>
          <a:p>
            <a:pPr marL="965200" lvl="1" indent="-508000">
              <a:lnSpc>
                <a:spcPct val="90000"/>
              </a:lnSpc>
              <a:spcBef>
                <a:spcPct val="50000"/>
              </a:spcBef>
              <a:buFont typeface="Wingdings" pitchFamily="2" charset="2"/>
              <a:buChar char="Ø"/>
            </a:pPr>
            <a:endParaRPr lang="en-US" sz="2000" dirty="0">
              <a:latin typeface="Times New Roman" pitchFamily="18" charset="0"/>
            </a:endParaRPr>
          </a:p>
        </p:txBody>
      </p:sp>
      <p:sp>
        <p:nvSpPr>
          <p:cNvPr id="6" name="Title 1"/>
          <p:cNvSpPr>
            <a:spLocks noGrp="1"/>
          </p:cNvSpPr>
          <p:nvPr>
            <p:ph type="title"/>
          </p:nvPr>
        </p:nvSpPr>
        <p:spPr>
          <a:xfrm>
            <a:off x="381000" y="609600"/>
            <a:ext cx="8458200" cy="838200"/>
          </a:xfrm>
        </p:spPr>
        <p:txBody>
          <a:bodyPr/>
          <a:lstStyle/>
          <a:p>
            <a:pPr eaLnBrk="1" fontAlgn="auto" hangingPunct="1">
              <a:spcAft>
                <a:spcPts val="0"/>
              </a:spcAft>
              <a:defRPr/>
            </a:pPr>
            <a:r>
              <a:rPr lang="en-NZ" sz="4000" b="1" dirty="0"/>
              <a:t>The Medical Device Industry Difference:</a:t>
            </a:r>
          </a:p>
        </p:txBody>
      </p:sp>
    </p:spTree>
    <p:extLst>
      <p:ext uri="{BB962C8B-B14F-4D97-AF65-F5344CB8AC3E}">
        <p14:creationId xmlns:p14="http://schemas.microsoft.com/office/powerpoint/2010/main" val="2795254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sz="4400" b="1" dirty="0"/>
              <a:t>Charitable Donations and Research &amp; Education Grants (cont.)</a:t>
            </a:r>
          </a:p>
        </p:txBody>
      </p:sp>
      <p:sp>
        <p:nvSpPr>
          <p:cNvPr id="3" name="Content Placeholder 2"/>
          <p:cNvSpPr>
            <a:spLocks noGrp="1"/>
          </p:cNvSpPr>
          <p:nvPr>
            <p:ph idx="1"/>
          </p:nvPr>
        </p:nvSpPr>
        <p:spPr>
          <a:xfrm>
            <a:off x="457200" y="2316163"/>
            <a:ext cx="8229600" cy="4389437"/>
          </a:xfrm>
        </p:spPr>
        <p:txBody>
          <a:bodyPr/>
          <a:lstStyle/>
          <a:p>
            <a:r>
              <a:rPr lang="en-US" dirty="0">
                <a:latin typeface="+mj-lt"/>
              </a:rPr>
              <a:t>Research Grants</a:t>
            </a:r>
          </a:p>
          <a:p>
            <a:pPr lvl="1"/>
            <a:r>
              <a:rPr lang="en-US" dirty="0">
                <a:latin typeface="+mj-lt"/>
              </a:rPr>
              <a:t>Companies may provide research grants to support independent medical research with scientific merit for the purpose of advancing scientific and clinical information, improving clinical care, promoting improved delivery of healthcare, or to otherwise benefit patients.  </a:t>
            </a:r>
          </a:p>
          <a:p>
            <a:pPr lvl="1"/>
            <a:r>
              <a:rPr lang="en-US" dirty="0">
                <a:latin typeface="+mj-lt"/>
              </a:rPr>
              <a:t>Sponsored research should have well-defined objectives and milestones and </a:t>
            </a:r>
            <a:r>
              <a:rPr lang="en-US" i="1" dirty="0">
                <a:latin typeface="+mj-lt"/>
              </a:rPr>
              <a:t>may not </a:t>
            </a:r>
            <a:r>
              <a:rPr lang="en-US" dirty="0">
                <a:latin typeface="+mj-lt"/>
              </a:rPr>
              <a:t>be linked directly or indirectly to the purchase of Medical Technologies. </a:t>
            </a: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20</a:t>
            </a:fld>
            <a:endParaRPr lang="en-US" dirty="0"/>
          </a:p>
        </p:txBody>
      </p:sp>
    </p:spTree>
    <p:extLst>
      <p:ext uri="{BB962C8B-B14F-4D97-AF65-F5344CB8AC3E}">
        <p14:creationId xmlns:p14="http://schemas.microsoft.com/office/powerpoint/2010/main" val="1069636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lstStyle/>
          <a:p>
            <a:r>
              <a:rPr lang="en-US" sz="4400" b="1" dirty="0"/>
              <a:t>Ensuring Effective Code Implementation</a:t>
            </a:r>
          </a:p>
        </p:txBody>
      </p:sp>
      <p:sp>
        <p:nvSpPr>
          <p:cNvPr id="3" name="Content Placeholder 2"/>
          <p:cNvSpPr>
            <a:spLocks noGrp="1"/>
          </p:cNvSpPr>
          <p:nvPr>
            <p:ph idx="1"/>
          </p:nvPr>
        </p:nvSpPr>
        <p:spPr>
          <a:xfrm>
            <a:off x="457200" y="2163763"/>
            <a:ext cx="8229600" cy="4389437"/>
          </a:xfrm>
        </p:spPr>
        <p:txBody>
          <a:bodyPr/>
          <a:lstStyle/>
          <a:p>
            <a:r>
              <a:rPr lang="en-US" dirty="0">
                <a:latin typeface="+mj-lt"/>
              </a:rPr>
              <a:t>In order to ensure effective implementation of Code principles, each Association Member Company should take the following concrete steps:</a:t>
            </a:r>
          </a:p>
          <a:p>
            <a:pPr lvl="1"/>
            <a:r>
              <a:rPr lang="en-US" sz="2000" dirty="0">
                <a:latin typeface="+mj-lt"/>
              </a:rPr>
              <a:t>appoint a senior executive responsible for oversight of the Company's compliance with this Code;</a:t>
            </a:r>
          </a:p>
          <a:p>
            <a:pPr lvl="1"/>
            <a:r>
              <a:rPr lang="en-US" sz="2000" dirty="0">
                <a:latin typeface="+mj-lt"/>
              </a:rPr>
              <a:t>adopt practical, useful, and meaningful policies, guidance and tools intended to ensure compliance with the Code;</a:t>
            </a:r>
          </a:p>
          <a:p>
            <a:pPr lvl="1"/>
            <a:r>
              <a:rPr lang="en-US" sz="2000" dirty="0">
                <a:latin typeface="+mj-lt"/>
              </a:rPr>
              <a:t>provide effective and ongoing training and education on the Code and on company policies implemented to ensure Code compliance;</a:t>
            </a:r>
          </a:p>
          <a:p>
            <a:pPr lvl="1"/>
            <a:r>
              <a:rPr lang="en-US" sz="2000" dirty="0">
                <a:latin typeface="+mj-lt"/>
              </a:rPr>
              <a:t>ensure that senior management and the company’s board of directors or other governing body have expressly committed to support the Code;</a:t>
            </a:r>
          </a:p>
          <a:p>
            <a:pPr lvl="1"/>
            <a:endParaRPr lang="en-US" sz="2000" dirty="0">
              <a:latin typeface="+mj-lt"/>
            </a:endParaRPr>
          </a:p>
          <a:p>
            <a:pPr lvl="1"/>
            <a:endParaRPr lang="en-US" dirty="0">
              <a:latin typeface="+mj-lt"/>
            </a:endParaRP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21</a:t>
            </a:fld>
            <a:endParaRPr lang="en-US" dirty="0"/>
          </a:p>
        </p:txBody>
      </p:sp>
    </p:spTree>
    <p:extLst>
      <p:ext uri="{BB962C8B-B14F-4D97-AF65-F5344CB8AC3E}">
        <p14:creationId xmlns:p14="http://schemas.microsoft.com/office/powerpoint/2010/main" val="1915835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lstStyle/>
          <a:p>
            <a:r>
              <a:rPr lang="en-US" sz="4400" b="1" dirty="0"/>
              <a:t>Ensuring Effective Code Implementation (cont.)</a:t>
            </a:r>
          </a:p>
        </p:txBody>
      </p:sp>
      <p:sp>
        <p:nvSpPr>
          <p:cNvPr id="3" name="Content Placeholder 2"/>
          <p:cNvSpPr>
            <a:spLocks noGrp="1"/>
          </p:cNvSpPr>
          <p:nvPr>
            <p:ph idx="1"/>
          </p:nvPr>
        </p:nvSpPr>
        <p:spPr>
          <a:xfrm>
            <a:off x="457200" y="2468563"/>
            <a:ext cx="8229600" cy="4389437"/>
          </a:xfrm>
        </p:spPr>
        <p:txBody>
          <a:bodyPr/>
          <a:lstStyle/>
          <a:p>
            <a:pPr lvl="1"/>
            <a:r>
              <a:rPr lang="en-US" sz="2000" dirty="0">
                <a:latin typeface="+mj-lt"/>
              </a:rPr>
              <a:t>institute appropriate internal monitoring and auditing mechanisms; </a:t>
            </a:r>
          </a:p>
          <a:p>
            <a:pPr lvl="1"/>
            <a:r>
              <a:rPr lang="en-US" sz="2000" dirty="0">
                <a:latin typeface="+mj-lt"/>
              </a:rPr>
              <a:t>create safe mechanisms for, and encourage, employees who raise concerns; </a:t>
            </a:r>
          </a:p>
          <a:p>
            <a:pPr lvl="1"/>
            <a:r>
              <a:rPr lang="en-US" sz="2000" dirty="0">
                <a:latin typeface="+mj-lt"/>
              </a:rPr>
              <a:t>require that third party intermediaries (including consultants, distributors, sales agents, and brokers) that may interact with Healthcare Providers in connection with Company Medical Technologies agree to comply with this Code; and</a:t>
            </a:r>
          </a:p>
          <a:p>
            <a:pPr lvl="1"/>
            <a:r>
              <a:rPr lang="en-US" sz="2000" dirty="0">
                <a:latin typeface="+mj-lt"/>
              </a:rPr>
              <a:t>provide a certification to Association that the Company has signed onto the Code of Ethical Conduct, so those Member Companies can be publicized.</a:t>
            </a:r>
          </a:p>
          <a:p>
            <a:pPr lvl="1"/>
            <a:endParaRPr lang="en-US" dirty="0">
              <a:latin typeface="+mj-lt"/>
            </a:endParaRPr>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22</a:t>
            </a:fld>
            <a:endParaRPr lang="en-US" dirty="0"/>
          </a:p>
        </p:txBody>
      </p:sp>
    </p:spTree>
    <p:extLst>
      <p:ext uri="{BB962C8B-B14F-4D97-AF65-F5344CB8AC3E}">
        <p14:creationId xmlns:p14="http://schemas.microsoft.com/office/powerpoint/2010/main" val="530145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NZ" b="1" dirty="0"/>
              <a:t>Non-Member Companies</a:t>
            </a:r>
          </a:p>
        </p:txBody>
      </p:sp>
      <p:sp>
        <p:nvSpPr>
          <p:cNvPr id="23555" name="Content Placeholder 2"/>
          <p:cNvSpPr>
            <a:spLocks noGrp="1"/>
          </p:cNvSpPr>
          <p:nvPr>
            <p:ph idx="1"/>
          </p:nvPr>
        </p:nvSpPr>
        <p:spPr>
          <a:xfrm>
            <a:off x="457200" y="1933575"/>
            <a:ext cx="8229600" cy="3629025"/>
          </a:xfrm>
        </p:spPr>
        <p:txBody>
          <a:bodyPr/>
          <a:lstStyle/>
          <a:p>
            <a:pPr marL="274637" lvl="1" indent="0" eaLnBrk="1" hangingPunct="1">
              <a:buFont typeface="Arial" charset="0"/>
              <a:buNone/>
              <a:defRPr/>
            </a:pPr>
            <a:endParaRPr lang="en-NZ" sz="2400" i="1" dirty="0">
              <a:latin typeface="+mj-lt"/>
              <a:cs typeface="Arial" pitchFamily="34" charset="0"/>
            </a:endParaRPr>
          </a:p>
          <a:p>
            <a:pPr marL="274637" lvl="1" indent="0" eaLnBrk="1" hangingPunct="1">
              <a:buFont typeface="Arial" charset="0"/>
              <a:buNone/>
              <a:defRPr/>
            </a:pPr>
            <a:r>
              <a:rPr lang="en-NZ" sz="2400" dirty="0">
                <a:latin typeface="+mj-lt"/>
                <a:cs typeface="Arial" pitchFamily="34" charset="0"/>
              </a:rPr>
              <a:t>Companies that are not members of an Association but which are engaged in the Industry are encouraged to adhere to and observe the Code.</a:t>
            </a:r>
          </a:p>
          <a:p>
            <a:pPr marL="274637" lvl="1" indent="0" eaLnBrk="1" hangingPunct="1">
              <a:buFont typeface="Arial" charset="0"/>
              <a:buNone/>
              <a:defRPr/>
            </a:pPr>
            <a:endParaRPr lang="en-NZ" sz="2400" dirty="0">
              <a:latin typeface="+mj-lt"/>
              <a:cs typeface="Arial" pitchFamily="34" charset="0"/>
            </a:endParaRPr>
          </a:p>
          <a:p>
            <a:pPr lvl="1" eaLnBrk="1" hangingPunct="1">
              <a:buFont typeface="Arial" charset="0"/>
              <a:buNone/>
              <a:defRPr/>
            </a:pPr>
            <a:endParaRPr lang="en-NZ" sz="2400" dirty="0">
              <a:latin typeface="+mj-lt"/>
            </a:endParaRPr>
          </a:p>
        </p:txBody>
      </p:sp>
    </p:spTree>
    <p:extLst>
      <p:ext uri="{BB962C8B-B14F-4D97-AF65-F5344CB8AC3E}">
        <p14:creationId xmlns:p14="http://schemas.microsoft.com/office/powerpoint/2010/main" val="3776623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pPr eaLnBrk="1" fontAlgn="auto" hangingPunct="1">
              <a:spcAft>
                <a:spcPts val="0"/>
              </a:spcAft>
              <a:defRPr/>
            </a:pPr>
            <a:r>
              <a:rPr lang="en-NZ" b="1" dirty="0"/>
              <a:t>The Code of Practice is NOT intended:</a:t>
            </a:r>
          </a:p>
        </p:txBody>
      </p:sp>
      <p:sp>
        <p:nvSpPr>
          <p:cNvPr id="21507" name="Content Placeholder 2"/>
          <p:cNvSpPr>
            <a:spLocks noGrp="1"/>
          </p:cNvSpPr>
          <p:nvPr>
            <p:ph idx="1"/>
          </p:nvPr>
        </p:nvSpPr>
        <p:spPr>
          <a:xfrm>
            <a:off x="457200" y="2468563"/>
            <a:ext cx="8229600" cy="4389437"/>
          </a:xfrm>
        </p:spPr>
        <p:txBody>
          <a:bodyPr/>
          <a:lstStyle/>
          <a:p>
            <a:pPr eaLnBrk="1" hangingPunct="1"/>
            <a:r>
              <a:rPr lang="en-NZ" altLang="en-US" dirty="0">
                <a:latin typeface="+mj-lt"/>
              </a:rPr>
              <a:t>To provide legal advice</a:t>
            </a:r>
          </a:p>
          <a:p>
            <a:pPr eaLnBrk="1" hangingPunct="1"/>
            <a:r>
              <a:rPr lang="en-NZ" altLang="en-US" dirty="0">
                <a:latin typeface="+mj-lt"/>
              </a:rPr>
              <a:t>To take precedence over any relevant law or regulation</a:t>
            </a:r>
          </a:p>
          <a:p>
            <a:pPr eaLnBrk="1" hangingPunct="1"/>
            <a:r>
              <a:rPr lang="en-NZ" altLang="en-US" dirty="0">
                <a:latin typeface="+mj-lt"/>
              </a:rPr>
              <a:t>Nor can it give specific directives for every interaction between members and healthcare professionals  </a:t>
            </a:r>
          </a:p>
          <a:p>
            <a:pPr eaLnBrk="1" hangingPunct="1"/>
            <a:endParaRPr lang="en-NZ" altLang="en-US" dirty="0">
              <a:latin typeface="+mj-lt"/>
            </a:endParaRPr>
          </a:p>
          <a:p>
            <a:pPr marL="0" indent="0" eaLnBrk="1" hangingPunct="1">
              <a:buNone/>
            </a:pPr>
            <a:r>
              <a:rPr lang="en-NZ" altLang="en-US" b="1" i="1" dirty="0">
                <a:latin typeface="+mj-lt"/>
              </a:rPr>
              <a:t>Association member companies </a:t>
            </a:r>
            <a:r>
              <a:rPr lang="en-NZ" altLang="en-US" i="1" dirty="0">
                <a:latin typeface="+mj-lt"/>
              </a:rPr>
              <a:t>agree to adhere to ethical business practices and practice socially responsible conduct</a:t>
            </a:r>
          </a:p>
        </p:txBody>
      </p:sp>
    </p:spTree>
    <p:extLst>
      <p:ext uri="{BB962C8B-B14F-4D97-AF65-F5344CB8AC3E}">
        <p14:creationId xmlns:p14="http://schemas.microsoft.com/office/powerpoint/2010/main" val="594790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p:spPr>
        <p:txBody>
          <a:bodyPr wrap="square" numCol="1" anchorCtr="0" compatLnSpc="1">
            <a:prstTxWarp prst="textNoShape">
              <a:avLst/>
            </a:prstTxWarp>
          </a:bodyPr>
          <a:lstStyle/>
          <a:p>
            <a:pPr algn="ctr" eaLnBrk="1" hangingPunct="1">
              <a:defRPr/>
            </a:pPr>
            <a:r>
              <a:rPr lang="en-NZ" b="1" dirty="0"/>
              <a:t>Any Questions?</a:t>
            </a:r>
          </a:p>
        </p:txBody>
      </p:sp>
    </p:spTree>
    <p:extLst>
      <p:ext uri="{BB962C8B-B14F-4D97-AF65-F5344CB8AC3E}">
        <p14:creationId xmlns:p14="http://schemas.microsoft.com/office/powerpoint/2010/main" val="3383003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8610600" cy="838200"/>
          </a:xfrm>
        </p:spPr>
        <p:txBody>
          <a:bodyPr/>
          <a:lstStyle/>
          <a:p>
            <a:pPr eaLnBrk="1" fontAlgn="auto" hangingPunct="1">
              <a:spcAft>
                <a:spcPts val="0"/>
              </a:spcAft>
              <a:defRPr/>
            </a:pPr>
            <a:r>
              <a:rPr lang="en-NZ" sz="4400" b="1" dirty="0"/>
              <a:t>Rationale for Having a Code of Ethics</a:t>
            </a:r>
          </a:p>
        </p:txBody>
      </p:sp>
      <p:sp>
        <p:nvSpPr>
          <p:cNvPr id="15363" name="Content Placeholder 2"/>
          <p:cNvSpPr>
            <a:spLocks noGrp="1"/>
          </p:cNvSpPr>
          <p:nvPr>
            <p:ph idx="1"/>
          </p:nvPr>
        </p:nvSpPr>
        <p:spPr>
          <a:xfrm>
            <a:off x="685800" y="2209800"/>
            <a:ext cx="8001000" cy="3932237"/>
          </a:xfrm>
        </p:spPr>
        <p:txBody>
          <a:bodyPr/>
          <a:lstStyle/>
          <a:p>
            <a:pPr>
              <a:spcAft>
                <a:spcPts val="1200"/>
              </a:spcAft>
            </a:pPr>
            <a:r>
              <a:rPr lang="en-US" altLang="en-US" sz="2400" dirty="0">
                <a:latin typeface="+mj-lt"/>
                <a:cs typeface="Arial" charset="0"/>
              </a:rPr>
              <a:t>Because it’s the right thing to do!</a:t>
            </a:r>
          </a:p>
          <a:p>
            <a:pPr>
              <a:spcAft>
                <a:spcPts val="1200"/>
              </a:spcAft>
            </a:pPr>
            <a:r>
              <a:rPr lang="en-US" altLang="en-US" sz="2400" dirty="0">
                <a:latin typeface="+mj-lt"/>
                <a:cs typeface="Arial" charset="0"/>
              </a:rPr>
              <a:t>Provide basic ground rules for daily operations</a:t>
            </a:r>
          </a:p>
          <a:p>
            <a:pPr>
              <a:spcAft>
                <a:spcPts val="1200"/>
              </a:spcAft>
            </a:pPr>
            <a:r>
              <a:rPr lang="en-US" altLang="en-US" sz="2400" dirty="0">
                <a:latin typeface="+mj-lt"/>
                <a:cs typeface="Arial" charset="0"/>
              </a:rPr>
              <a:t>Establish visible guidelines for behavior</a:t>
            </a:r>
          </a:p>
          <a:p>
            <a:pPr>
              <a:spcAft>
                <a:spcPts val="1200"/>
              </a:spcAft>
            </a:pPr>
            <a:r>
              <a:rPr lang="en-US" sz="2400" dirty="0">
                <a:latin typeface="+mj-lt"/>
              </a:rPr>
              <a:t>Instill patient confidence in medical decision making</a:t>
            </a:r>
            <a:endParaRPr lang="en-US" altLang="en-US" sz="2400" dirty="0">
              <a:latin typeface="+mj-lt"/>
              <a:cs typeface="Arial" charset="0"/>
            </a:endParaRPr>
          </a:p>
          <a:p>
            <a:pPr>
              <a:spcAft>
                <a:spcPts val="1200"/>
              </a:spcAft>
            </a:pPr>
            <a:r>
              <a:rPr lang="en-US" sz="2400" dirty="0">
                <a:latin typeface="+mj-lt"/>
              </a:rPr>
              <a:t>Build industry credibility with government and opinion leaders</a:t>
            </a:r>
            <a:endParaRPr lang="en-US" altLang="en-US" sz="2400" dirty="0">
              <a:latin typeface="+mj-lt"/>
              <a:cs typeface="Arial" charset="0"/>
            </a:endParaRPr>
          </a:p>
          <a:p>
            <a:pPr>
              <a:spcAft>
                <a:spcPts val="1200"/>
              </a:spcAft>
            </a:pPr>
            <a:r>
              <a:rPr lang="en-US" altLang="en-US" sz="2400" dirty="0">
                <a:latin typeface="+mj-lt"/>
                <a:cs typeface="Arial" charset="0"/>
              </a:rPr>
              <a:t>Serve social responsibility and accountability goals</a:t>
            </a:r>
          </a:p>
          <a:p>
            <a:pPr eaLnBrk="1" hangingPunct="1"/>
            <a:endParaRPr lang="en-NZ" altLang="en-US" sz="2000" dirty="0"/>
          </a:p>
        </p:txBody>
      </p:sp>
    </p:spTree>
    <p:extLst>
      <p:ext uri="{BB962C8B-B14F-4D97-AF65-F5344CB8AC3E}">
        <p14:creationId xmlns:p14="http://schemas.microsoft.com/office/powerpoint/2010/main" val="369628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295400"/>
            <a:ext cx="8229600" cy="1143000"/>
          </a:xfrm>
        </p:spPr>
        <p:txBody>
          <a:bodyPr/>
          <a:lstStyle/>
          <a:p>
            <a:r>
              <a:rPr lang="en-US" sz="4800" b="1" dirty="0"/>
              <a:t>Coalition Sample Code of Ethics</a:t>
            </a:r>
            <a:br>
              <a:rPr lang="en-US" sz="5400" b="1" dirty="0"/>
            </a:br>
            <a:r>
              <a:rPr lang="en-US" sz="2800" b="1" i="1" dirty="0"/>
              <a:t>Based on the Bogotá Principles</a:t>
            </a:r>
            <a:br>
              <a:rPr lang="en-US" sz="5400" b="1" dirty="0"/>
            </a:br>
            <a:r>
              <a:rPr lang="en-US" sz="3600" b="1" dirty="0"/>
              <a:t>Sections of the Code</a:t>
            </a:r>
            <a:endParaRPr lang="en-US" sz="3600" dirty="0"/>
          </a:p>
        </p:txBody>
      </p:sp>
      <p:sp>
        <p:nvSpPr>
          <p:cNvPr id="4" name="Slide Number Placeholder 3"/>
          <p:cNvSpPr>
            <a:spLocks noGrp="1"/>
          </p:cNvSpPr>
          <p:nvPr>
            <p:ph type="sldNum" sz="quarter" idx="12"/>
          </p:nvPr>
        </p:nvSpPr>
        <p:spPr/>
        <p:txBody>
          <a:bodyPr/>
          <a:lstStyle/>
          <a:p>
            <a:pPr>
              <a:defRPr/>
            </a:pPr>
            <a:fld id="{9100EAEA-68E4-415E-9251-E0C8F6950450}" type="slidenum">
              <a:rPr lang="en-US" smtClean="0"/>
              <a:pPr>
                <a:defRPr/>
              </a:pPr>
              <a:t>4</a:t>
            </a:fld>
            <a:endParaRPr lang="en-US" dirty="0"/>
          </a:p>
        </p:txBody>
      </p:sp>
      <p:sp>
        <p:nvSpPr>
          <p:cNvPr id="5" name="Content Placeholder 2"/>
          <p:cNvSpPr>
            <a:spLocks noGrp="1"/>
          </p:cNvSpPr>
          <p:nvPr>
            <p:ph idx="1"/>
          </p:nvPr>
        </p:nvSpPr>
        <p:spPr>
          <a:xfrm>
            <a:off x="685800" y="2590800"/>
            <a:ext cx="8229600" cy="4389437"/>
          </a:xfrm>
        </p:spPr>
        <p:txBody>
          <a:bodyPr>
            <a:normAutofit/>
          </a:bodyPr>
          <a:lstStyle/>
          <a:p>
            <a:pPr marL="571500" indent="-571500">
              <a:lnSpc>
                <a:spcPct val="90000"/>
              </a:lnSpc>
              <a:spcBef>
                <a:spcPct val="0"/>
              </a:spcBef>
              <a:spcAft>
                <a:spcPct val="40000"/>
              </a:spcAft>
              <a:buFontTx/>
              <a:buAutoNum type="romanUcPeriod"/>
            </a:pPr>
            <a:r>
              <a:rPr lang="en-US" sz="2000" dirty="0">
                <a:latin typeface="+mj-lt"/>
              </a:rPr>
              <a:t>Purpose of Code &amp; General Provisions</a:t>
            </a:r>
          </a:p>
          <a:p>
            <a:pPr marL="571500" indent="-571500">
              <a:lnSpc>
                <a:spcPct val="90000"/>
              </a:lnSpc>
              <a:spcBef>
                <a:spcPct val="0"/>
              </a:spcBef>
              <a:spcAft>
                <a:spcPct val="40000"/>
              </a:spcAft>
              <a:buFontTx/>
              <a:buAutoNum type="romanUcPeriod" startAt="2"/>
            </a:pPr>
            <a:r>
              <a:rPr lang="en-US" sz="2000" dirty="0">
                <a:latin typeface="+mj-lt"/>
              </a:rPr>
              <a:t>Consulting Arrangements</a:t>
            </a:r>
          </a:p>
          <a:p>
            <a:pPr marL="571500" indent="-571500">
              <a:lnSpc>
                <a:spcPct val="90000"/>
              </a:lnSpc>
              <a:spcBef>
                <a:spcPct val="0"/>
              </a:spcBef>
              <a:spcAft>
                <a:spcPct val="40000"/>
              </a:spcAft>
              <a:buFontTx/>
              <a:buAutoNum type="romanUcPeriod" startAt="2"/>
            </a:pPr>
            <a:r>
              <a:rPr lang="en-US" sz="2000" dirty="0">
                <a:latin typeface="+mj-lt"/>
              </a:rPr>
              <a:t>Third Party Education Programs</a:t>
            </a:r>
          </a:p>
          <a:p>
            <a:pPr marL="571500" indent="-571500">
              <a:lnSpc>
                <a:spcPct val="90000"/>
              </a:lnSpc>
              <a:spcBef>
                <a:spcPct val="0"/>
              </a:spcBef>
              <a:spcAft>
                <a:spcPct val="40000"/>
              </a:spcAft>
              <a:buFontTx/>
              <a:buAutoNum type="romanUcPeriod" startAt="2"/>
            </a:pPr>
            <a:r>
              <a:rPr lang="en-US" sz="2000" dirty="0">
                <a:latin typeface="+mj-lt"/>
              </a:rPr>
              <a:t>Company-Organized Education and Training</a:t>
            </a:r>
          </a:p>
          <a:p>
            <a:pPr marL="571500" indent="-571500">
              <a:lnSpc>
                <a:spcPct val="90000"/>
              </a:lnSpc>
              <a:spcBef>
                <a:spcPct val="0"/>
              </a:spcBef>
              <a:spcAft>
                <a:spcPct val="40000"/>
              </a:spcAft>
              <a:buFontTx/>
              <a:buAutoNum type="romanUcPeriod" startAt="2"/>
            </a:pPr>
            <a:r>
              <a:rPr lang="en-US" sz="2000" dirty="0">
                <a:latin typeface="+mj-lt"/>
              </a:rPr>
              <a:t>Sales and Promotional Meetings</a:t>
            </a:r>
          </a:p>
          <a:p>
            <a:pPr marL="571500" indent="-571500">
              <a:lnSpc>
                <a:spcPct val="90000"/>
              </a:lnSpc>
              <a:spcBef>
                <a:spcPct val="0"/>
              </a:spcBef>
              <a:spcAft>
                <a:spcPct val="40000"/>
              </a:spcAft>
              <a:buFontTx/>
              <a:buAutoNum type="romanUcPeriod" startAt="2"/>
            </a:pPr>
            <a:r>
              <a:rPr lang="en-US" sz="2000" dirty="0">
                <a:latin typeface="+mj-lt"/>
              </a:rPr>
              <a:t>Educational Items </a:t>
            </a:r>
          </a:p>
          <a:p>
            <a:pPr marL="571500" indent="-571500">
              <a:lnSpc>
                <a:spcPct val="90000"/>
              </a:lnSpc>
              <a:spcBef>
                <a:spcPct val="0"/>
              </a:spcBef>
              <a:spcAft>
                <a:spcPct val="40000"/>
              </a:spcAft>
              <a:buFontTx/>
              <a:buAutoNum type="romanUcPeriod" startAt="2"/>
            </a:pPr>
            <a:r>
              <a:rPr lang="en-US" sz="2000" dirty="0">
                <a:latin typeface="+mj-lt"/>
              </a:rPr>
              <a:t>No Gifts or Entertainment</a:t>
            </a:r>
          </a:p>
          <a:p>
            <a:pPr marL="571500" indent="-571500">
              <a:lnSpc>
                <a:spcPct val="90000"/>
              </a:lnSpc>
              <a:spcBef>
                <a:spcPct val="0"/>
              </a:spcBef>
              <a:spcAft>
                <a:spcPct val="40000"/>
              </a:spcAft>
              <a:buFontTx/>
              <a:buAutoNum type="romanUcPeriod" startAt="2"/>
            </a:pPr>
            <a:r>
              <a:rPr lang="en-US" sz="2000" dirty="0">
                <a:latin typeface="+mj-lt"/>
              </a:rPr>
              <a:t>Demonstration and Evaluation Products</a:t>
            </a:r>
          </a:p>
          <a:p>
            <a:pPr marL="571500" indent="-571500">
              <a:lnSpc>
                <a:spcPct val="90000"/>
              </a:lnSpc>
              <a:spcBef>
                <a:spcPct val="0"/>
              </a:spcBef>
              <a:spcAft>
                <a:spcPct val="40000"/>
              </a:spcAft>
              <a:buFontTx/>
              <a:buAutoNum type="romanUcPeriod" startAt="2"/>
            </a:pPr>
            <a:r>
              <a:rPr lang="en-US" sz="2000" dirty="0">
                <a:latin typeface="+mj-lt"/>
              </a:rPr>
              <a:t>Charitable Donations and Research and Education Grants</a:t>
            </a:r>
          </a:p>
          <a:p>
            <a:pPr marL="571500" indent="-571500">
              <a:lnSpc>
                <a:spcPct val="90000"/>
              </a:lnSpc>
              <a:spcBef>
                <a:spcPct val="0"/>
              </a:spcBef>
              <a:spcAft>
                <a:spcPct val="40000"/>
              </a:spcAft>
              <a:buFontTx/>
              <a:buAutoNum type="romanUcPeriod" startAt="2"/>
            </a:pPr>
            <a:r>
              <a:rPr lang="en-US" sz="2000" dirty="0">
                <a:latin typeface="+mj-lt"/>
              </a:rPr>
              <a:t>Ensuring Effective Code Implementation</a:t>
            </a:r>
          </a:p>
        </p:txBody>
      </p:sp>
    </p:spTree>
    <p:extLst>
      <p:ext uri="{BB962C8B-B14F-4D97-AF65-F5344CB8AC3E}">
        <p14:creationId xmlns:p14="http://schemas.microsoft.com/office/powerpoint/2010/main" val="2357527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00150"/>
            <a:ext cx="8229600" cy="933450"/>
          </a:xfrm>
        </p:spPr>
        <p:txBody>
          <a:bodyPr/>
          <a:lstStyle/>
          <a:p>
            <a:pPr eaLnBrk="1" fontAlgn="auto" hangingPunct="1">
              <a:spcAft>
                <a:spcPts val="0"/>
              </a:spcAft>
              <a:defRPr/>
            </a:pPr>
            <a:r>
              <a:rPr lang="en-NZ" sz="4400" b="1" dirty="0"/>
              <a:t>Purpose of Code &amp; General Provisions</a:t>
            </a:r>
          </a:p>
        </p:txBody>
      </p:sp>
      <p:sp>
        <p:nvSpPr>
          <p:cNvPr id="13315" name="Content Placeholder 2"/>
          <p:cNvSpPr>
            <a:spLocks noGrp="1"/>
          </p:cNvSpPr>
          <p:nvPr>
            <p:ph idx="1"/>
          </p:nvPr>
        </p:nvSpPr>
        <p:spPr>
          <a:xfrm>
            <a:off x="457200" y="2468563"/>
            <a:ext cx="8229600" cy="4389437"/>
          </a:xfrm>
        </p:spPr>
        <p:txBody>
          <a:bodyPr/>
          <a:lstStyle/>
          <a:p>
            <a:pPr>
              <a:spcAft>
                <a:spcPts val="1200"/>
              </a:spcAft>
            </a:pPr>
            <a:r>
              <a:rPr lang="en-US" sz="2400" dirty="0">
                <a:latin typeface="+mj-lt"/>
              </a:rPr>
              <a:t>To facilitate voluntary ethical interactions between Association members and Health Care Professionals (HCPs).</a:t>
            </a:r>
          </a:p>
          <a:p>
            <a:pPr marL="273050" lvl="1" indent="-273050">
              <a:spcAft>
                <a:spcPts val="1200"/>
              </a:spcAft>
              <a:buClr>
                <a:srgbClr val="0BD0D9"/>
              </a:buClr>
              <a:buSzPct val="95000"/>
            </a:pPr>
            <a:r>
              <a:rPr lang="en-US" dirty="0">
                <a:latin typeface="+mj-lt"/>
              </a:rPr>
              <a:t>Encourage public confidence in the Medical Device and Diagnostics Industry.</a:t>
            </a:r>
          </a:p>
          <a:p>
            <a:pPr marL="273050" lvl="1" indent="-273050">
              <a:spcAft>
                <a:spcPts val="1200"/>
              </a:spcAft>
              <a:buClr>
                <a:srgbClr val="0BD0D9"/>
              </a:buClr>
              <a:buSzPct val="95000"/>
            </a:pPr>
            <a:r>
              <a:rPr lang="en-US" dirty="0">
                <a:latin typeface="+mj-lt"/>
              </a:rPr>
              <a:t>Ensure that interactions are conducted according to the following principles:</a:t>
            </a:r>
          </a:p>
          <a:p>
            <a:pPr lvl="1">
              <a:buClr>
                <a:srgbClr val="0F6FC6"/>
              </a:buClr>
            </a:pPr>
            <a:r>
              <a:rPr lang="en-US" b="1" i="1" dirty="0">
                <a:latin typeface="+mj-lt"/>
              </a:rPr>
              <a:t>Integrity, Independence, Appropriateness, Transparency, and Advancement</a:t>
            </a:r>
            <a:endParaRPr lang="en-US" b="1" dirty="0">
              <a:latin typeface="+mj-lt"/>
            </a:endParaRPr>
          </a:p>
          <a:p>
            <a:pPr marL="273050" lvl="1" indent="-273050">
              <a:spcAft>
                <a:spcPts val="1200"/>
              </a:spcAft>
              <a:buClr>
                <a:srgbClr val="0BD0D9"/>
              </a:buClr>
              <a:buSzPct val="95000"/>
            </a:pPr>
            <a:endParaRPr lang="en-US" dirty="0">
              <a:latin typeface="+mj-lt"/>
            </a:endParaRPr>
          </a:p>
          <a:p>
            <a:pPr marL="273050" lvl="1" indent="-273050">
              <a:spcAft>
                <a:spcPts val="1200"/>
              </a:spcAft>
              <a:buClr>
                <a:srgbClr val="0BD0D9"/>
              </a:buClr>
              <a:buSzPct val="95000"/>
            </a:pPr>
            <a:endParaRPr lang="en-US" dirty="0">
              <a:latin typeface="+mj-lt"/>
            </a:endParaRPr>
          </a:p>
          <a:p>
            <a:pPr>
              <a:spcAft>
                <a:spcPts val="1200"/>
              </a:spcAft>
            </a:pPr>
            <a:endParaRPr lang="en-US" sz="2400" dirty="0">
              <a:latin typeface="+mj-lt"/>
            </a:endParaRPr>
          </a:p>
          <a:p>
            <a:pPr lvl="0">
              <a:spcAft>
                <a:spcPts val="1200"/>
              </a:spcAft>
            </a:pPr>
            <a:endParaRPr lang="en-US" altLang="en-US" sz="2400" dirty="0">
              <a:solidFill>
                <a:prstClr val="black"/>
              </a:solidFill>
              <a:latin typeface="Calibri"/>
              <a:cs typeface="Arial" charset="0"/>
            </a:endParaRPr>
          </a:p>
        </p:txBody>
      </p:sp>
    </p:spTree>
    <p:extLst>
      <p:ext uri="{BB962C8B-B14F-4D97-AF65-F5344CB8AC3E}">
        <p14:creationId xmlns:p14="http://schemas.microsoft.com/office/powerpoint/2010/main" val="54205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lstStyle/>
          <a:p>
            <a:pPr eaLnBrk="1" fontAlgn="auto" hangingPunct="1">
              <a:spcAft>
                <a:spcPts val="0"/>
              </a:spcAft>
              <a:defRPr/>
            </a:pPr>
            <a:r>
              <a:rPr lang="en-NZ" sz="4400" b="1" dirty="0"/>
              <a:t>Principles of the Code</a:t>
            </a:r>
          </a:p>
        </p:txBody>
      </p:sp>
      <p:sp>
        <p:nvSpPr>
          <p:cNvPr id="13315" name="Content Placeholder 2"/>
          <p:cNvSpPr>
            <a:spLocks noGrp="1"/>
          </p:cNvSpPr>
          <p:nvPr>
            <p:ph idx="1"/>
          </p:nvPr>
        </p:nvSpPr>
        <p:spPr>
          <a:xfrm>
            <a:off x="304800" y="1828800"/>
            <a:ext cx="8534400" cy="4389437"/>
          </a:xfrm>
        </p:spPr>
        <p:txBody>
          <a:bodyPr/>
          <a:lstStyle/>
          <a:p>
            <a:pPr>
              <a:spcAft>
                <a:spcPts val="600"/>
              </a:spcAft>
            </a:pPr>
            <a:r>
              <a:rPr lang="en-US" sz="2200" b="1" i="1" dirty="0">
                <a:latin typeface="+mj-lt"/>
              </a:rPr>
              <a:t>Integrity </a:t>
            </a:r>
            <a:r>
              <a:rPr lang="en-US" sz="2200" dirty="0">
                <a:latin typeface="+mj-lt"/>
              </a:rPr>
              <a:t>means dealing honestly, truthfully, and fairly with all parties.</a:t>
            </a:r>
          </a:p>
          <a:p>
            <a:pPr>
              <a:spcAft>
                <a:spcPts val="600"/>
              </a:spcAft>
            </a:pPr>
            <a:r>
              <a:rPr lang="en-US" sz="2200" b="1" i="1" dirty="0">
                <a:latin typeface="+mj-lt"/>
              </a:rPr>
              <a:t>Independence</a:t>
            </a:r>
            <a:r>
              <a:rPr lang="en-US" sz="2200" dirty="0">
                <a:latin typeface="+mj-lt"/>
              </a:rPr>
              <a:t> means that Healthcare Professionals’ interactions with Companies should not skew the Healthcare Professional’s medical decision making from the best interests of the patients.</a:t>
            </a:r>
          </a:p>
          <a:p>
            <a:pPr>
              <a:spcAft>
                <a:spcPts val="600"/>
              </a:spcAft>
            </a:pPr>
            <a:r>
              <a:rPr lang="en-US" sz="2200" b="1" i="1" dirty="0">
                <a:latin typeface="+mj-lt"/>
              </a:rPr>
              <a:t>Appropriateness</a:t>
            </a:r>
            <a:r>
              <a:rPr lang="en-US" sz="2200" dirty="0">
                <a:latin typeface="+mj-lt"/>
              </a:rPr>
              <a:t> means that arrangements conform to proper commercial standards, and are accurate and free from corrupt purposes.</a:t>
            </a:r>
          </a:p>
          <a:p>
            <a:pPr>
              <a:spcAft>
                <a:spcPts val="600"/>
              </a:spcAft>
            </a:pPr>
            <a:r>
              <a:rPr lang="en-US" sz="2200" b="1" i="1" dirty="0">
                <a:latin typeface="+mj-lt"/>
              </a:rPr>
              <a:t>Transparency</a:t>
            </a:r>
            <a:r>
              <a:rPr lang="en-US" sz="2200" dirty="0">
                <a:latin typeface="+mj-lt"/>
              </a:rPr>
              <a:t> means that Companies and Healthcare Professionals are open regarding significant financial relationships between the parties.</a:t>
            </a:r>
          </a:p>
          <a:p>
            <a:r>
              <a:rPr lang="en-US" sz="2200" b="1" i="1" dirty="0">
                <a:latin typeface="+mj-lt"/>
              </a:rPr>
              <a:t>Advancement</a:t>
            </a:r>
            <a:r>
              <a:rPr lang="en-US" sz="2200" dirty="0">
                <a:latin typeface="+mj-lt"/>
              </a:rPr>
              <a:t> means that relationships are intended to advance medical technology, innovation and patient care.</a:t>
            </a:r>
          </a:p>
        </p:txBody>
      </p:sp>
    </p:spTree>
    <p:extLst>
      <p:ext uri="{BB962C8B-B14F-4D97-AF65-F5344CB8AC3E}">
        <p14:creationId xmlns:p14="http://schemas.microsoft.com/office/powerpoint/2010/main" val="232663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914400"/>
            <a:ext cx="7239000" cy="1143000"/>
          </a:xfrm>
        </p:spPr>
        <p:txBody>
          <a:bodyPr/>
          <a:lstStyle/>
          <a:p>
            <a:pPr eaLnBrk="1" fontAlgn="auto" hangingPunct="1">
              <a:spcAft>
                <a:spcPts val="0"/>
              </a:spcAft>
              <a:defRPr/>
            </a:pPr>
            <a:r>
              <a:rPr lang="en-NZ" b="1" dirty="0"/>
              <a:t>Scope of Code</a:t>
            </a:r>
          </a:p>
        </p:txBody>
      </p:sp>
      <p:sp>
        <p:nvSpPr>
          <p:cNvPr id="20483" name="Content Placeholder 2"/>
          <p:cNvSpPr>
            <a:spLocks noGrp="1"/>
          </p:cNvSpPr>
          <p:nvPr>
            <p:ph idx="1"/>
          </p:nvPr>
        </p:nvSpPr>
        <p:spPr>
          <a:xfrm>
            <a:off x="468313" y="1989138"/>
            <a:ext cx="8229600" cy="2332037"/>
          </a:xfrm>
        </p:spPr>
        <p:txBody>
          <a:bodyPr/>
          <a:lstStyle/>
          <a:p>
            <a:pPr>
              <a:buFont typeface="Arial" charset="0"/>
              <a:buNone/>
              <a:defRPr/>
            </a:pPr>
            <a:endParaRPr lang="en-US" sz="2000" dirty="0">
              <a:latin typeface="+mj-lt"/>
              <a:cs typeface="Arial" charset="0"/>
            </a:endParaRPr>
          </a:p>
          <a:p>
            <a:pPr marL="0" indent="0">
              <a:spcAft>
                <a:spcPts val="1200"/>
              </a:spcAft>
              <a:buFont typeface="Arial" charset="0"/>
              <a:buNone/>
              <a:defRPr/>
            </a:pPr>
            <a:r>
              <a:rPr lang="en-US" sz="2800" i="1" dirty="0">
                <a:latin typeface="+mj-lt"/>
                <a:cs typeface="Arial" charset="0"/>
              </a:rPr>
              <a:t>“includes any individuals or entities </a:t>
            </a:r>
            <a:r>
              <a:rPr lang="en-US" sz="2800" i="1" dirty="0">
                <a:latin typeface="+mj-lt"/>
              </a:rPr>
              <a:t>that develop, produce, manufacture, sell, market or distribute Medical Technologies </a:t>
            </a:r>
            <a:r>
              <a:rPr lang="en-US" sz="2800" i="1" dirty="0">
                <a:latin typeface="+mj-lt"/>
                <a:cs typeface="Arial" charset="0"/>
              </a:rPr>
              <a:t>and Health Care Professionals (HCPs)”</a:t>
            </a:r>
          </a:p>
          <a:p>
            <a:pPr eaLnBrk="1" hangingPunct="1">
              <a:defRPr/>
            </a:pPr>
            <a:endParaRPr lang="en-NZ" sz="2000" dirty="0">
              <a:latin typeface="+mj-lt"/>
            </a:endParaRPr>
          </a:p>
        </p:txBody>
      </p:sp>
    </p:spTree>
    <p:extLst>
      <p:ext uri="{BB962C8B-B14F-4D97-AF65-F5344CB8AC3E}">
        <p14:creationId xmlns:p14="http://schemas.microsoft.com/office/powerpoint/2010/main" val="415838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9650"/>
            <a:ext cx="8229600" cy="819150"/>
          </a:xfrm>
        </p:spPr>
        <p:txBody>
          <a:bodyPr/>
          <a:lstStyle/>
          <a:p>
            <a:pPr eaLnBrk="1" fontAlgn="auto" hangingPunct="1">
              <a:spcAft>
                <a:spcPts val="0"/>
              </a:spcAft>
              <a:defRPr/>
            </a:pPr>
            <a:r>
              <a:rPr lang="en-NZ" b="1" dirty="0"/>
              <a:t>Defining Medical Technologies</a:t>
            </a:r>
          </a:p>
        </p:txBody>
      </p:sp>
      <p:sp>
        <p:nvSpPr>
          <p:cNvPr id="20483" name="Content Placeholder 2"/>
          <p:cNvSpPr>
            <a:spLocks noGrp="1"/>
          </p:cNvSpPr>
          <p:nvPr>
            <p:ph idx="1"/>
          </p:nvPr>
        </p:nvSpPr>
        <p:spPr>
          <a:xfrm>
            <a:off x="468313" y="1989138"/>
            <a:ext cx="8229600" cy="2332037"/>
          </a:xfrm>
        </p:spPr>
        <p:txBody>
          <a:bodyPr/>
          <a:lstStyle/>
          <a:p>
            <a:pPr>
              <a:buFont typeface="Arial" charset="0"/>
              <a:buNone/>
              <a:defRPr/>
            </a:pPr>
            <a:endParaRPr lang="en-US" sz="2000" dirty="0">
              <a:cs typeface="Arial" charset="0"/>
            </a:endParaRPr>
          </a:p>
          <a:p>
            <a:pPr marL="0" indent="0">
              <a:spcAft>
                <a:spcPts val="1200"/>
              </a:spcAft>
              <a:buFont typeface="Arial" charset="0"/>
              <a:buNone/>
              <a:defRPr/>
            </a:pPr>
            <a:r>
              <a:rPr lang="en-US" sz="2800" i="1" dirty="0">
                <a:latin typeface="+mj-lt"/>
                <a:cs typeface="Arial" charset="0"/>
              </a:rPr>
              <a:t>“includes </a:t>
            </a:r>
            <a:r>
              <a:rPr lang="en-US" sz="2800" i="1" dirty="0">
                <a:latin typeface="+mj-lt"/>
              </a:rPr>
              <a:t>medical products, technologies and related services and therapies used to diagnose, treat, monitor, manage and alleviate health conditions and disabilities.”</a:t>
            </a:r>
            <a:endParaRPr lang="en-US" sz="2800" i="1" dirty="0">
              <a:latin typeface="+mj-lt"/>
              <a:cs typeface="Arial" charset="0"/>
            </a:endParaRPr>
          </a:p>
          <a:p>
            <a:pPr eaLnBrk="1" hangingPunct="1">
              <a:defRPr/>
            </a:pPr>
            <a:endParaRPr lang="en-NZ" sz="2000" dirty="0"/>
          </a:p>
        </p:txBody>
      </p:sp>
    </p:spTree>
    <p:extLst>
      <p:ext uri="{BB962C8B-B14F-4D97-AF65-F5344CB8AC3E}">
        <p14:creationId xmlns:p14="http://schemas.microsoft.com/office/powerpoint/2010/main" val="2819441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pPr eaLnBrk="1" fontAlgn="auto" hangingPunct="1">
              <a:spcAft>
                <a:spcPts val="0"/>
              </a:spcAft>
              <a:defRPr/>
            </a:pPr>
            <a:r>
              <a:rPr lang="en-NZ" sz="4600" b="1" dirty="0"/>
              <a:t>Defining Healthcare Professionals</a:t>
            </a:r>
          </a:p>
        </p:txBody>
      </p:sp>
      <p:sp>
        <p:nvSpPr>
          <p:cNvPr id="20483" name="Content Placeholder 2"/>
          <p:cNvSpPr>
            <a:spLocks noGrp="1"/>
          </p:cNvSpPr>
          <p:nvPr>
            <p:ph idx="1"/>
          </p:nvPr>
        </p:nvSpPr>
        <p:spPr>
          <a:xfrm>
            <a:off x="468313" y="1989138"/>
            <a:ext cx="8229600" cy="2332037"/>
          </a:xfrm>
        </p:spPr>
        <p:txBody>
          <a:bodyPr/>
          <a:lstStyle/>
          <a:p>
            <a:pPr>
              <a:buFont typeface="Arial" charset="0"/>
              <a:buNone/>
              <a:defRPr/>
            </a:pPr>
            <a:endParaRPr lang="en-US" sz="2000" dirty="0">
              <a:latin typeface="+mj-lt"/>
              <a:cs typeface="Arial" charset="0"/>
            </a:endParaRPr>
          </a:p>
          <a:p>
            <a:pPr marL="0" indent="0">
              <a:spcAft>
                <a:spcPts val="1200"/>
              </a:spcAft>
              <a:buFont typeface="Arial" charset="0"/>
              <a:buNone/>
              <a:defRPr/>
            </a:pPr>
            <a:r>
              <a:rPr lang="en-US" sz="2800" i="1" dirty="0">
                <a:latin typeface="+mj-lt"/>
                <a:cs typeface="Arial" charset="0"/>
              </a:rPr>
              <a:t>“those individuals and entities that purchase, lease, recommend, use, arrange for the purchase or lease of, or prescribe Companies’ Medical Technologies.”</a:t>
            </a:r>
          </a:p>
          <a:p>
            <a:pPr eaLnBrk="1" hangingPunct="1">
              <a:defRPr/>
            </a:pPr>
            <a:endParaRPr lang="en-NZ" sz="2000" dirty="0">
              <a:latin typeface="+mj-lt"/>
            </a:endParaRPr>
          </a:p>
        </p:txBody>
      </p:sp>
    </p:spTree>
    <p:extLst>
      <p:ext uri="{BB962C8B-B14F-4D97-AF65-F5344CB8AC3E}">
        <p14:creationId xmlns:p14="http://schemas.microsoft.com/office/powerpoint/2010/main" val="40600233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2494</TotalTime>
  <Words>1742</Words>
  <Application>Microsoft Office PowerPoint</Application>
  <PresentationFormat>On-screen Show (4:3)</PresentationFormat>
  <Paragraphs>160</Paragraphs>
  <Slides>25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ＭＳ Ｐゴシック</vt:lpstr>
      <vt:lpstr>Arial</vt:lpstr>
      <vt:lpstr>Calibri</vt:lpstr>
      <vt:lpstr>Century Gothic</vt:lpstr>
      <vt:lpstr>Constantia</vt:lpstr>
      <vt:lpstr>Times New Roman</vt:lpstr>
      <vt:lpstr>Wingdings</vt:lpstr>
      <vt:lpstr>Wingdings 2</vt:lpstr>
      <vt:lpstr>Flow</vt:lpstr>
      <vt:lpstr>PowerPoint Presentation</vt:lpstr>
      <vt:lpstr>The Medical Device Industry Difference:</vt:lpstr>
      <vt:lpstr>Rationale for Having a Code of Ethics</vt:lpstr>
      <vt:lpstr>Coalition Sample Code of Ethics Based on the Bogotá Principles Sections of the Code</vt:lpstr>
      <vt:lpstr>Purpose of Code &amp; General Provisions</vt:lpstr>
      <vt:lpstr>Principles of the Code</vt:lpstr>
      <vt:lpstr>Scope of Code</vt:lpstr>
      <vt:lpstr>Defining Medical Technologies</vt:lpstr>
      <vt:lpstr>Defining Healthcare Professionals</vt:lpstr>
      <vt:lpstr>Consulting Arrangements</vt:lpstr>
      <vt:lpstr>Third-Party Education Programs</vt:lpstr>
      <vt:lpstr>  Company-Organized Education &amp; Training</vt:lpstr>
      <vt:lpstr>Company-Organized Education &amp; Training</vt:lpstr>
      <vt:lpstr>Sales &amp; Promotional Meetings</vt:lpstr>
      <vt:lpstr>Educational Items</vt:lpstr>
      <vt:lpstr>No Gifts or Entertainment</vt:lpstr>
      <vt:lpstr>Demonstration &amp; Evaluation Products</vt:lpstr>
      <vt:lpstr>Charitable Donations and Research &amp; Education Grants</vt:lpstr>
      <vt:lpstr>Charitable Donations and Research &amp; Education Grants (cont.)</vt:lpstr>
      <vt:lpstr>Charitable Donations and Research &amp; Education Grants (cont.)</vt:lpstr>
      <vt:lpstr>Ensuring Effective Code Implementation</vt:lpstr>
      <vt:lpstr>Ensuring Effective Code Implementation (cont.)</vt:lpstr>
      <vt:lpstr>Non-Member Companies</vt:lpstr>
      <vt:lpstr>The Code of Practice is NOT intended:</vt:lpstr>
      <vt:lpstr>Any Questions?</vt:lpstr>
    </vt:vector>
  </TitlesOfParts>
  <Company>Crowell &amp; Moring,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Blasi</dc:creator>
  <cp:lastModifiedBy>Travis, Nancy</cp:lastModifiedBy>
  <cp:revision>172</cp:revision>
  <dcterms:created xsi:type="dcterms:W3CDTF">2012-04-06T20:30:04Z</dcterms:created>
  <dcterms:modified xsi:type="dcterms:W3CDTF">2018-12-19T19:27:53Z</dcterms:modified>
</cp:coreProperties>
</file>