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3"/>
  </p:notesMasterIdLst>
  <p:sldIdLst>
    <p:sldId id="262"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29" autoAdjust="0"/>
  </p:normalViewPr>
  <p:slideViewPr>
    <p:cSldViewPr>
      <p:cViewPr varScale="1">
        <p:scale>
          <a:sx n="70" d="100"/>
          <a:sy n="70" d="100"/>
        </p:scale>
        <p:origin x="13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ncy Travis" userId="dc38be74-54d0-46ff-bd2f-7b18d8bcb5c4" providerId="ADAL" clId="{D2DEC970-59DB-474A-9053-EFCED4FEE8F0}"/>
    <pc:docChg chg="custSel modMainMaster">
      <pc:chgData name="Nancy Travis" userId="dc38be74-54d0-46ff-bd2f-7b18d8bcb5c4" providerId="ADAL" clId="{D2DEC970-59DB-474A-9053-EFCED4FEE8F0}" dt="2018-12-19T19:35:49.812" v="2" actId="1076"/>
      <pc:docMkLst>
        <pc:docMk/>
      </pc:docMkLst>
      <pc:sldMasterChg chg="addSp delSp modSp">
        <pc:chgData name="Nancy Travis" userId="dc38be74-54d0-46ff-bd2f-7b18d8bcb5c4" providerId="ADAL" clId="{D2DEC970-59DB-474A-9053-EFCED4FEE8F0}" dt="2018-12-19T19:35:49.812" v="2" actId="1076"/>
        <pc:sldMasterMkLst>
          <pc:docMk/>
          <pc:sldMasterMk cId="0" sldId="2147483666"/>
        </pc:sldMasterMkLst>
        <pc:picChg chg="add mod">
          <ac:chgData name="Nancy Travis" userId="dc38be74-54d0-46ff-bd2f-7b18d8bcb5c4" providerId="ADAL" clId="{D2DEC970-59DB-474A-9053-EFCED4FEE8F0}" dt="2018-12-19T19:35:49.812" v="2" actId="1076"/>
          <ac:picMkLst>
            <pc:docMk/>
            <pc:sldMasterMk cId="0" sldId="2147483666"/>
            <ac:picMk id="1026" creationId="{A609F38D-6B1F-4463-B219-458252F422E6}"/>
          </ac:picMkLst>
        </pc:picChg>
        <pc:picChg chg="del">
          <ac:chgData name="Nancy Travis" userId="dc38be74-54d0-46ff-bd2f-7b18d8bcb5c4" providerId="ADAL" clId="{D2DEC970-59DB-474A-9053-EFCED4FEE8F0}" dt="2018-12-19T19:35:44.405" v="0" actId="478"/>
          <ac:picMkLst>
            <pc:docMk/>
            <pc:sldMasterMk cId="0" sldId="2147483666"/>
            <ac:picMk id="1034" creationId="{00000000-0000-0000-0000-000000000000}"/>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lt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30269D2-7F3D-4147-9E48-E49B96805553}" type="datetimeFigureOut">
              <a:rPr lang="en-US" altLang="en-US"/>
              <a:pPr/>
              <a:t>12/19/2018</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6CF4A3D8-C804-4F41-A5F9-783361174398}" type="slidenum">
              <a:rPr lang="en-US" altLang="en-US"/>
              <a:pPr/>
              <a:t>‹#›</a:t>
            </a:fld>
            <a:endParaRPr lang="en-US" altLang="en-US"/>
          </a:p>
        </p:txBody>
      </p:sp>
    </p:spTree>
    <p:extLst>
      <p:ext uri="{BB962C8B-B14F-4D97-AF65-F5344CB8AC3E}">
        <p14:creationId xmlns:p14="http://schemas.microsoft.com/office/powerpoint/2010/main" val="168354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xfrm>
            <a:off x="1143000" y="685800"/>
            <a:ext cx="4572000" cy="3429000"/>
          </a:xfrm>
          <a:ln/>
        </p:spPr>
      </p:sp>
      <p:sp>
        <p:nvSpPr>
          <p:cNvPr id="13315" name="Notes Placeholder 2"/>
          <p:cNvSpPr>
            <a:spLocks noGrp="1"/>
          </p:cNvSpPr>
          <p:nvPr>
            <p:ph type="body" idx="1"/>
          </p:nvPr>
        </p:nvSpPr>
        <p:spPr>
          <a:noFill/>
        </p:spPr>
        <p:txBody>
          <a:bodyPr/>
          <a:lstStyle/>
          <a:p>
            <a:pPr eaLnBrk="1" hangingPunct="1">
              <a:spcBef>
                <a:spcPct val="0"/>
              </a:spcBef>
            </a:pPr>
            <a:r>
              <a:rPr lang="en-US" altLang="en-US" dirty="0"/>
              <a:t>Develop a brief summary of your ethical requirements and distribute it </a:t>
            </a:r>
            <a:r>
              <a:rPr lang="en-US" altLang="en-US"/>
              <a:t>widely .</a:t>
            </a:r>
            <a:endParaRPr lang="en-US" altLang="en-US" dirty="0"/>
          </a:p>
          <a:p>
            <a:pPr eaLnBrk="1" hangingPunct="1">
              <a:spcBef>
                <a:spcPct val="0"/>
              </a:spcBef>
            </a:pPr>
            <a:endParaRPr lang="en-US" altLang="en-US" dirty="0"/>
          </a:p>
          <a:p>
            <a:pPr eaLnBrk="1" hangingPunct="1">
              <a:spcBef>
                <a:spcPct val="0"/>
              </a:spcBef>
            </a:pPr>
            <a:r>
              <a:rPr lang="en-US" altLang="en-US" dirty="0"/>
              <a:t>AdvaMed’s most popular Code publication is the brochure, which is intended to be distributed to HCPs. This ensures that both company representatives and HCPs are clear about company responsibilities and obligations under the Code of Practice. This summary helps drive awareness of the Code, and ensures that its key principles are rolled out consistently. </a:t>
            </a:r>
          </a:p>
          <a:p>
            <a:pPr eaLnBrk="1" hangingPunct="1">
              <a:spcBef>
                <a:spcPct val="0"/>
              </a:spcBef>
            </a:pPr>
            <a:endParaRPr lang="en-US" altLang="en-US" dirty="0"/>
          </a:p>
          <a:p>
            <a:pPr eaLnBrk="1" hangingPunct="1">
              <a:spcBef>
                <a:spcPct val="0"/>
              </a:spcBef>
            </a:pPr>
            <a:r>
              <a:rPr lang="en-US" altLang="en-US" dirty="0"/>
              <a:t>The brochure </a:t>
            </a:r>
            <a:r>
              <a:rPr lang="en-US" altLang="en-US" dirty="0" err="1"/>
              <a:t>summarises</a:t>
            </a:r>
            <a:r>
              <a:rPr lang="en-US" altLang="en-US" dirty="0"/>
              <a:t> key sections of the Code that affect the way companies interact with HCPs. A company representative can use the brochure as an aid when communicating the key issues. The Association authors this content, ensuring it is consistent with the full text of the Code and emphasizes its most important points.</a:t>
            </a:r>
          </a:p>
          <a:p>
            <a:pPr eaLnBrk="1" hangingPunct="1">
              <a:spcBef>
                <a:spcPct val="0"/>
              </a:spcBef>
              <a:spcAft>
                <a:spcPts val="600"/>
              </a:spcAft>
              <a:buClr>
                <a:srgbClr val="92D050"/>
              </a:buClr>
            </a:pPr>
            <a:endParaRPr lang="en-AU" altLang="en-US" dirty="0"/>
          </a:p>
        </p:txBody>
      </p:sp>
      <p:sp>
        <p:nvSpPr>
          <p:cNvPr id="13316" name="Slide Number Placeholder 3"/>
          <p:cNvSpPr>
            <a:spLocks noGrp="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3B39191-AE6D-4568-9590-C56DE109647A}" type="slidenum">
              <a:rPr lang="nl-NL" altLang="en-US"/>
              <a:pPr eaLnBrk="1" hangingPunct="1"/>
              <a:t>1</a:t>
            </a:fld>
            <a:endParaRPr lang="nl-NL"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fld id="{E38B852D-B4A3-41E2-AB30-BE631269ECDC}" type="datetimeFigureOut">
              <a:rPr lang="en-US" altLang="en-US"/>
              <a:pPr/>
              <a:t>12/19/2018</a:t>
            </a:fld>
            <a:endParaRPr lang="en-US" altLang="en-US"/>
          </a:p>
        </p:txBody>
      </p:sp>
      <p:sp>
        <p:nvSpPr>
          <p:cNvPr id="5" name="Footer Placeholder 21"/>
          <p:cNvSpPr>
            <a:spLocks noGrp="1"/>
          </p:cNvSpPr>
          <p:nvPr>
            <p:ph type="ftr" sz="quarter" idx="11"/>
          </p:nvPr>
        </p:nvSpPr>
        <p:spPr/>
        <p:txBody>
          <a:bodyPr/>
          <a:lstStyle>
            <a:lvl1pPr>
              <a:defRPr/>
            </a:lvl1pPr>
          </a:lstStyle>
          <a:p>
            <a:endParaRPr lang="en-US" altLang="en-US"/>
          </a:p>
        </p:txBody>
      </p:sp>
      <p:sp>
        <p:nvSpPr>
          <p:cNvPr id="6" name="Slide Number Placeholder 17"/>
          <p:cNvSpPr>
            <a:spLocks noGrp="1"/>
          </p:cNvSpPr>
          <p:nvPr>
            <p:ph type="sldNum" sz="quarter" idx="12"/>
          </p:nvPr>
        </p:nvSpPr>
        <p:spPr/>
        <p:txBody>
          <a:bodyPr/>
          <a:lstStyle>
            <a:lvl1pPr>
              <a:defRPr/>
            </a:lvl1pPr>
          </a:lstStyle>
          <a:p>
            <a:fld id="{ABE0BBC5-B883-428F-AA5B-8E14E3934DCB}" type="slidenum">
              <a:rPr lang="en-US" altLang="en-US"/>
              <a:pPr/>
              <a:t>‹#›</a:t>
            </a:fld>
            <a:endParaRPr lang="en-US" altLang="en-US"/>
          </a:p>
        </p:txBody>
      </p:sp>
    </p:spTree>
    <p:extLst>
      <p:ext uri="{BB962C8B-B14F-4D97-AF65-F5344CB8AC3E}">
        <p14:creationId xmlns:p14="http://schemas.microsoft.com/office/powerpoint/2010/main" val="42402365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mn-lt"/>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solidFill>
                <a:prstClr val="black"/>
              </a:solidFill>
              <a:latin typeface="+mn-lt"/>
              <a:cs typeface="Arial" pitchFamily="34"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Constantia" pitchFamily="18" charset="0"/>
              </a:defRPr>
            </a:lvl1pPr>
          </a:lstStyle>
          <a:p>
            <a:fld id="{2342B7B2-4C53-4C0B-9B80-CE2552487208}" type="datetimeFigureOut">
              <a:rPr lang="en-US" altLang="en-US"/>
              <a:pPr/>
              <a:t>12/19/2018</a:t>
            </a:fld>
            <a:endParaRPr lang="en-US"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wrap="square" lIns="0" tIns="0" rIns="0" bIns="0" numCol="1" anchor="b" anchorCtr="0" compatLnSpc="1">
            <a:prstTxWarp prst="textNoShape">
              <a:avLst/>
            </a:prstTxWarp>
          </a:bodyPr>
          <a:lstStyle>
            <a:lvl1pPr>
              <a:defRPr sz="1200">
                <a:solidFill>
                  <a:srgbClr val="045C75"/>
                </a:solidFill>
                <a:latin typeface="Constantia" pitchFamily="18" charset="0"/>
              </a:defRPr>
            </a:lvl1pPr>
          </a:lstStyle>
          <a:p>
            <a:endParaRPr lang="en-US"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itchFamily="18" charset="0"/>
              </a:defRPr>
            </a:lvl1pPr>
          </a:lstStyle>
          <a:p>
            <a:fld id="{F5E9589E-4C94-4929-840C-6EDEAFF729A1}" type="slidenum">
              <a:rPr lang="en-US" altLang="en-US"/>
              <a:pPr/>
              <a:t>‹#›</a:t>
            </a:fld>
            <a:endParaRPr lang="en-US"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solidFill>
                  <a:srgbClr val="000000"/>
                </a:solidFill>
                <a:latin typeface="Constantia" pitchFamily="18"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solidFill>
                  <a:srgbClr val="000000"/>
                </a:solidFill>
                <a:latin typeface="Constantia" pitchFamily="18" charset="0"/>
              </a:endParaRPr>
            </a:p>
          </p:txBody>
        </p:sp>
      </p:grpSp>
      <p:pic>
        <p:nvPicPr>
          <p:cNvPr id="1026" name="Picture 2">
            <a:extLst>
              <a:ext uri="{FF2B5EF4-FFF2-40B4-BE49-F238E27FC236}">
                <a16:creationId xmlns:a16="http://schemas.microsoft.com/office/drawing/2014/main" id="{A609F38D-6B1F-4463-B219-458252F422E6}"/>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7108845" y="5805488"/>
            <a:ext cx="2017712"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4"/>
          <p:cNvSpPr>
            <a:spLocks noGrp="1"/>
          </p:cNvSpPr>
          <p:nvPr>
            <p:ph type="title"/>
          </p:nvPr>
        </p:nvSpPr>
        <p:spPr>
          <a:xfrm>
            <a:off x="533400" y="914400"/>
            <a:ext cx="8229600" cy="622300"/>
          </a:xfrm>
        </p:spPr>
        <p:txBody>
          <a:bodyPr/>
          <a:lstStyle/>
          <a:p>
            <a:r>
              <a:rPr lang="en-US" altLang="en-US" sz="2800" b="1" dirty="0"/>
              <a:t>Sample Brochure on the Code of Practice for HCPs</a:t>
            </a:r>
            <a:endParaRPr lang="en-AU" altLang="en-US" sz="2800" b="1" dirty="0"/>
          </a:p>
        </p:txBody>
      </p:sp>
      <p:sp>
        <p:nvSpPr>
          <p:cNvPr id="4" name="Title 4"/>
          <p:cNvSpPr txBox="1">
            <a:spLocks/>
          </p:cNvSpPr>
          <p:nvPr/>
        </p:nvSpPr>
        <p:spPr bwMode="auto">
          <a:xfrm>
            <a:off x="533400" y="1524000"/>
            <a:ext cx="5105400"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r>
              <a:rPr lang="en-US" altLang="en-US" sz="1600" b="1" i="1" dirty="0">
                <a:solidFill>
                  <a:srgbClr val="08BCFC"/>
                </a:solidFill>
              </a:rPr>
              <a:t>Courtesy of the Advanced Medical Technology Association</a:t>
            </a:r>
            <a:endParaRPr lang="en-AU" altLang="en-US" sz="1600" b="1" i="1" dirty="0">
              <a:solidFill>
                <a:srgbClr val="08BCFC"/>
              </a:solidFill>
            </a:endParaRPr>
          </a:p>
        </p:txBody>
      </p:sp>
      <p:pic>
        <p:nvPicPr>
          <p:cNvPr id="1027" name="Picture 3" descr="J:\APEC\2015 APEC Ethics Work\August Manila Conference\Code Implementation Toolkit\EXAMPLE Code Tools\Code of Ethics Brochure - AdvaMed example ver B - HiRes Editable_Page_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3048000"/>
            <a:ext cx="6238374" cy="36576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J:\APEC\2015 APEC Ethics Work\August Manila Conference\Code Implementation Toolkit\EXAMPLE Code Tools\Code of Ethics Brochure - AdvaMed example ver B - HiRes Editable_Page_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62200" y="2133600"/>
            <a:ext cx="6238374"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36756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TotalTime>
  <Words>146</Words>
  <Application>Microsoft Office PowerPoint</Application>
  <PresentationFormat>On-screen Show (4:3)</PresentationFormat>
  <Paragraphs>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Constantia</vt:lpstr>
      <vt:lpstr>Wingdings 2</vt:lpstr>
      <vt:lpstr>3_Flow</vt:lpstr>
      <vt:lpstr>Sample Brochure on the Code of Practice for HCPs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Session: Review of the KL Principles – A Voluntary Regional Approach Designed to Ensure Successful Code Adoption   Mr. Christopher White  Co-Chair, APEC Expert Working Group to Develop an APEC Voluntary Code of Ethics for the Medical Device Sector &amp; General Counsel, AdvaMed</dc:title>
  <dc:creator>Andrew B Blasi</dc:creator>
  <cp:lastModifiedBy>Travis, Nancy</cp:lastModifiedBy>
  <cp:revision>8</cp:revision>
  <dcterms:created xsi:type="dcterms:W3CDTF">2012-04-19T05:17:22Z</dcterms:created>
  <dcterms:modified xsi:type="dcterms:W3CDTF">2018-12-19T19:54:42Z</dcterms:modified>
</cp:coreProperties>
</file>