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337" r:id="rId5"/>
    <p:sldId id="439" r:id="rId6"/>
    <p:sldId id="453" r:id="rId7"/>
    <p:sldId id="458" r:id="rId8"/>
    <p:sldId id="437" r:id="rId9"/>
    <p:sldId id="452" r:id="rId10"/>
    <p:sldId id="457" r:id="rId11"/>
    <p:sldId id="451" r:id="rId12"/>
    <p:sldId id="444" r:id="rId13"/>
    <p:sldId id="427" r:id="rId14"/>
    <p:sldId id="460" r:id="rId15"/>
    <p:sldId id="459" r:id="rId16"/>
    <p:sldId id="447" r:id="rId17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end Templates" id="{99C29954-0F4C-4F46-9DC6-B4EB59473E28}">
          <p14:sldIdLst>
            <p14:sldId id="337"/>
            <p14:sldId id="439"/>
            <p14:sldId id="453"/>
            <p14:sldId id="458"/>
            <p14:sldId id="437"/>
            <p14:sldId id="452"/>
            <p14:sldId id="457"/>
            <p14:sldId id="451"/>
            <p14:sldId id="444"/>
            <p14:sldId id="427"/>
            <p14:sldId id="460"/>
            <p14:sldId id="459"/>
            <p14:sldId id="447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2592" userDrawn="1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E6CC6-04E2-35D1-2F79-78E1971CAACC}" name="Razjouyan, Fatemeh" initials="RF" userId="S::razjof2@medtronic.com::8fc3f42c-1b0e-4de1-b1f2-0c69fe2b0b6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8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652A"/>
    <a:srgbClr val="7C2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5" autoAdjust="0"/>
    <p:restoredTop sz="88525" autoAdjust="0"/>
  </p:normalViewPr>
  <p:slideViewPr>
    <p:cSldViewPr snapToGrid="0" showGuides="1">
      <p:cViewPr varScale="1">
        <p:scale>
          <a:sx n="63" d="100"/>
          <a:sy n="63" d="100"/>
        </p:scale>
        <p:origin x="816" y="4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zjouyan, Fatemeh" userId="8fc3f42c-1b0e-4de1-b1f2-0c69fe2b0b60" providerId="ADAL" clId="{F83E350B-EB25-4ABB-8946-F839055AA791}"/>
    <pc:docChg chg="modSld">
      <pc:chgData name="Razjouyan, Fatemeh" userId="8fc3f42c-1b0e-4de1-b1f2-0c69fe2b0b60" providerId="ADAL" clId="{F83E350B-EB25-4ABB-8946-F839055AA791}" dt="2022-08-29T15:04:08.845" v="11" actId="6549"/>
      <pc:docMkLst>
        <pc:docMk/>
      </pc:docMkLst>
      <pc:sldChg chg="modNotesTx">
        <pc:chgData name="Razjouyan, Fatemeh" userId="8fc3f42c-1b0e-4de1-b1f2-0c69fe2b0b60" providerId="ADAL" clId="{F83E350B-EB25-4ABB-8946-F839055AA791}" dt="2022-08-29T15:03:25.788" v="0" actId="6549"/>
        <pc:sldMkLst>
          <pc:docMk/>
          <pc:sldMk cId="1619753969" sldId="337"/>
        </pc:sldMkLst>
      </pc:sldChg>
      <pc:sldChg chg="modNotesTx">
        <pc:chgData name="Razjouyan, Fatemeh" userId="8fc3f42c-1b0e-4de1-b1f2-0c69fe2b0b60" providerId="ADAL" clId="{F83E350B-EB25-4ABB-8946-F839055AA791}" dt="2022-08-29T15:03:58.431" v="8" actId="6549"/>
        <pc:sldMkLst>
          <pc:docMk/>
          <pc:sldMk cId="187473228" sldId="427"/>
        </pc:sldMkLst>
      </pc:sldChg>
      <pc:sldChg chg="modNotesTx">
        <pc:chgData name="Razjouyan, Fatemeh" userId="8fc3f42c-1b0e-4de1-b1f2-0c69fe2b0b60" providerId="ADAL" clId="{F83E350B-EB25-4ABB-8946-F839055AA791}" dt="2022-08-29T15:03:40.628" v="4" actId="6549"/>
        <pc:sldMkLst>
          <pc:docMk/>
          <pc:sldMk cId="4236320371" sldId="437"/>
        </pc:sldMkLst>
      </pc:sldChg>
      <pc:sldChg chg="modNotesTx">
        <pc:chgData name="Razjouyan, Fatemeh" userId="8fc3f42c-1b0e-4de1-b1f2-0c69fe2b0b60" providerId="ADAL" clId="{F83E350B-EB25-4ABB-8946-F839055AA791}" dt="2022-08-29T15:03:29.154" v="1" actId="6549"/>
        <pc:sldMkLst>
          <pc:docMk/>
          <pc:sldMk cId="4128271247" sldId="439"/>
        </pc:sldMkLst>
      </pc:sldChg>
      <pc:sldChg chg="modNotesTx">
        <pc:chgData name="Razjouyan, Fatemeh" userId="8fc3f42c-1b0e-4de1-b1f2-0c69fe2b0b60" providerId="ADAL" clId="{F83E350B-EB25-4ABB-8946-F839055AA791}" dt="2022-08-29T15:03:54.681" v="7" actId="6549"/>
        <pc:sldMkLst>
          <pc:docMk/>
          <pc:sldMk cId="164167670" sldId="444"/>
        </pc:sldMkLst>
      </pc:sldChg>
      <pc:sldChg chg="modNotesTx">
        <pc:chgData name="Razjouyan, Fatemeh" userId="8fc3f42c-1b0e-4de1-b1f2-0c69fe2b0b60" providerId="ADAL" clId="{F83E350B-EB25-4ABB-8946-F839055AA791}" dt="2022-08-29T15:04:08.845" v="11" actId="6549"/>
        <pc:sldMkLst>
          <pc:docMk/>
          <pc:sldMk cId="1602582507" sldId="447"/>
        </pc:sldMkLst>
      </pc:sldChg>
      <pc:sldChg chg="modNotesTx">
        <pc:chgData name="Razjouyan, Fatemeh" userId="8fc3f42c-1b0e-4de1-b1f2-0c69fe2b0b60" providerId="ADAL" clId="{F83E350B-EB25-4ABB-8946-F839055AA791}" dt="2022-08-29T15:03:50.104" v="6" actId="6549"/>
        <pc:sldMkLst>
          <pc:docMk/>
          <pc:sldMk cId="1108472820" sldId="451"/>
        </pc:sldMkLst>
      </pc:sldChg>
      <pc:sldChg chg="modNotesTx">
        <pc:chgData name="Razjouyan, Fatemeh" userId="8fc3f42c-1b0e-4de1-b1f2-0c69fe2b0b60" providerId="ADAL" clId="{F83E350B-EB25-4ABB-8946-F839055AA791}" dt="2022-08-29T15:03:33.537" v="2" actId="6549"/>
        <pc:sldMkLst>
          <pc:docMk/>
          <pc:sldMk cId="2032721112" sldId="453"/>
        </pc:sldMkLst>
      </pc:sldChg>
      <pc:sldChg chg="modNotesTx">
        <pc:chgData name="Razjouyan, Fatemeh" userId="8fc3f42c-1b0e-4de1-b1f2-0c69fe2b0b60" providerId="ADAL" clId="{F83E350B-EB25-4ABB-8946-F839055AA791}" dt="2022-08-29T15:03:45.548" v="5" actId="6549"/>
        <pc:sldMkLst>
          <pc:docMk/>
          <pc:sldMk cId="1819188065" sldId="457"/>
        </pc:sldMkLst>
      </pc:sldChg>
      <pc:sldChg chg="modNotesTx">
        <pc:chgData name="Razjouyan, Fatemeh" userId="8fc3f42c-1b0e-4de1-b1f2-0c69fe2b0b60" providerId="ADAL" clId="{F83E350B-EB25-4ABB-8946-F839055AA791}" dt="2022-08-29T15:03:37.041" v="3" actId="6549"/>
        <pc:sldMkLst>
          <pc:docMk/>
          <pc:sldMk cId="2869988431" sldId="458"/>
        </pc:sldMkLst>
      </pc:sldChg>
      <pc:sldChg chg="modNotesTx">
        <pc:chgData name="Razjouyan, Fatemeh" userId="8fc3f42c-1b0e-4de1-b1f2-0c69fe2b0b60" providerId="ADAL" clId="{F83E350B-EB25-4ABB-8946-F839055AA791}" dt="2022-08-29T15:04:05.775" v="10" actId="6549"/>
        <pc:sldMkLst>
          <pc:docMk/>
          <pc:sldMk cId="3907308901" sldId="459"/>
        </pc:sldMkLst>
      </pc:sldChg>
      <pc:sldChg chg="modNotesTx">
        <pc:chgData name="Razjouyan, Fatemeh" userId="8fc3f42c-1b0e-4de1-b1f2-0c69fe2b0b60" providerId="ADAL" clId="{F83E350B-EB25-4ABB-8946-F839055AA791}" dt="2022-08-29T15:04:02.002" v="9" actId="6549"/>
        <pc:sldMkLst>
          <pc:docMk/>
          <pc:sldMk cId="1621079519" sldId="46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E701F7-9C14-41D8-93C9-D1B5F7CF2E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6A224F-924A-46DA-AEE0-75746A8F24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FE788-478F-4CD9-A6FA-FA663411C7EC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59F9E-2CA8-45ED-A9E5-6A87A151C3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F4CE8-8130-4D05-87C7-24FF3D5D59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9455A-3F0D-46A0-8E0E-6818E74395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03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AD4FF-1DCC-4847-A8CA-B83C24B1858A}" type="datetimeFigureOut">
              <a:rPr lang="en-US" smtClean="0"/>
              <a:t>8/29/2022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144DD-0FF9-46BA-8E8D-C8412D7750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5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64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39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76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3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93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0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97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0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2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570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80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121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144DD-0FF9-46BA-8E8D-C8412D77507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7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424F079-DCC5-41EC-A910-77D3F626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788" y="2381841"/>
            <a:ext cx="10968037" cy="557076"/>
          </a:xfrm>
          <a:prstGeom prst="rect">
            <a:avLst/>
          </a:prstGeom>
        </p:spPr>
        <p:txBody>
          <a:bodyPr wrap="square" lIns="0" tIns="0" rIns="0" bIns="182880" anchor="b">
            <a:spAutoFit/>
          </a:bodyPr>
          <a:lstStyle>
            <a:lvl1pPr>
              <a:defRPr kumimoji="0" lang="en-US" sz="22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880" smtClean="0"/>
            </a:lvl2pPr>
            <a:lvl3pPr>
              <a:defRPr lang="en-US" sz="2400" smtClean="0"/>
            </a:lvl3pPr>
            <a:lvl4pPr>
              <a:defRPr lang="en-US" sz="2160" smtClean="0"/>
            </a:lvl4pPr>
            <a:lvl5pPr>
              <a:defRPr lang="en-US" sz="2160"/>
            </a:lvl5pPr>
          </a:lstStyle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Eyebrow (optional)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9499397-516C-4916-BDD8-79EC82759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788" y="2950093"/>
            <a:ext cx="13203237" cy="2563779"/>
          </a:xfrm>
        </p:spPr>
        <p:txBody>
          <a:bodyPr wrap="square" lIns="0" bIns="0" anchor="b">
            <a:spAutoFit/>
          </a:bodyPr>
          <a:lstStyle>
            <a:lvl1pPr>
              <a:defRPr sz="88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FD86D0B-F6DA-42B3-88F2-0A2A5FD7D0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788" y="5525047"/>
            <a:ext cx="13203238" cy="467820"/>
          </a:xfrm>
          <a:prstGeom prst="rect">
            <a:avLst/>
          </a:prstGeom>
        </p:spPr>
        <p:txBody>
          <a:bodyPr wrap="square" lIns="0" tIns="36576" rIns="0" bIns="0">
            <a:spAutoFit/>
          </a:bodyPr>
          <a:lstStyle>
            <a:lvl1pPr>
              <a:spcBef>
                <a:spcPts val="0"/>
              </a:spcBef>
              <a:def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3EF6CBD-2492-460C-A159-130D0060A6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116604"/>
            <a:ext cx="645953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D32CC87-DEC8-4E1B-95F5-37D3A0B0F8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88" y="7411430"/>
            <a:ext cx="645953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565F55E-088B-4ED0-A650-99752ADA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408" y="569119"/>
            <a:ext cx="2581274" cy="6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1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Symbo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0A4319-66F3-4E8E-87E3-8B0650E0C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2787652"/>
            <a:ext cx="7058025" cy="2022092"/>
          </a:xfrm>
        </p:spPr>
        <p:txBody>
          <a:bodyPr wrap="square" anchor="b">
            <a:spAutoFit/>
          </a:bodyPr>
          <a:lstStyle>
            <a:lvl1pPr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Divider slide title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C20CCCE-CBB9-47BE-BBA6-82A5FD35B0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4809743"/>
            <a:ext cx="7058025" cy="449354"/>
          </a:xfrm>
          <a:prstGeom prst="rect">
            <a:avLst/>
          </a:prstGeom>
        </p:spPr>
        <p:txBody>
          <a:bodyPr wrap="square" lIns="0" tIns="109728" rIns="0" bIns="0">
            <a:spAutoFit/>
          </a:bodyPr>
          <a:lstStyle>
            <a:lvl1pPr>
              <a:defRPr kumimoji="0" lang="en-US" sz="22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dirty="0"/>
              <a:t>Subtitle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066DD-F320-47AF-B7A3-19331C62D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3" t="159" r="-1" b="-93"/>
          <a:stretch/>
        </p:blipFill>
        <p:spPr>
          <a:xfrm>
            <a:off x="798599" y="1439842"/>
            <a:ext cx="4693608" cy="534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5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3D455FD-A842-4F0A-B110-15F878D21A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3AA71-DC14-482F-BF0B-9FA6773CA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7A68E-66D8-41DA-8586-9A8F841AF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796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BA0DE0-4B25-43B8-8E6F-74C3405808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C66FB32-FD41-4B94-94D3-5FFF730D98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80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A7E73C6-7BDC-4FF8-8260-60A5A06A97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FB9248-9E03-4DB4-9487-2EF5EDB244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2788" y="1524000"/>
            <a:ext cx="13201650" cy="5672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E24ACBF-A882-423B-9E39-69BB908A2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3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2B251F1-F4E9-49A1-9EE2-347BF4FB0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C9A53-68FD-4349-9D24-5D90DD2075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2788" y="1524000"/>
            <a:ext cx="6459537" cy="5672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6699927-DD70-4280-95DF-BBCE937CF25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55691" y="1524000"/>
            <a:ext cx="6459537" cy="5672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99D7625-1E43-489A-B784-CA53391B4B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80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D8D5D26-AE04-4CFB-B6D8-963F84EF1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09504B-86F3-42DF-8BC7-C509620292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12788" y="1524000"/>
            <a:ext cx="4208462" cy="5672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850B7DD3-3932-4C6C-8E75-2FE25CB1EEF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14939" y="1524000"/>
            <a:ext cx="4208462" cy="5672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9560ED45-5E5D-4885-ADF5-5F669AD6649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707563" y="1524000"/>
            <a:ext cx="4208462" cy="5672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3A936A7-D74D-4854-9AC1-14E85A55F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02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D2994C3-A9C6-4A4E-8646-CFF3867EB1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2818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C473A0-9F20-4315-B72A-F180085EE6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12788" y="1524000"/>
            <a:ext cx="3084512" cy="5672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59C0DE62-8BD8-458B-9C21-881D155577C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083050" y="1524000"/>
            <a:ext cx="3084512" cy="5672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FBFD5CDD-9F29-4F19-8191-612B6FFE740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456488" y="1524000"/>
            <a:ext cx="3084512" cy="5672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DFFB632D-C69A-4E39-B5D5-BC4D8091DF0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0826750" y="1524000"/>
            <a:ext cx="3084512" cy="5672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625EACB-B378-456D-9903-869517A484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711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6F2DA43-D372-40E8-A987-A415368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31AA7-6E87-4585-B9D9-3467AF895F4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2788" y="1524000"/>
            <a:ext cx="2392362" cy="5674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AA4CEC55-5292-4DD7-AAD1-1DB16A7F18F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415507" y="1524000"/>
            <a:ext cx="2392362" cy="5674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62A79AC4-E55B-4918-838B-4C12DCD85C0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118226" y="1524000"/>
            <a:ext cx="2392362" cy="5674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383DC99B-BED4-48DA-974D-5F649A3BA76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820945" y="1524000"/>
            <a:ext cx="2392362" cy="5674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9AE92587-CB57-4F6E-8EA2-83E3A87E970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1523663" y="1524000"/>
            <a:ext cx="2392362" cy="5674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A20A63E-F6ED-4441-9562-588AC72CAE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85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Intr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11D169-AB00-49FF-8B6F-87C2B0E15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A65FF94-E781-48C0-B148-F427E4E193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5116EF4-EDE2-4985-AFAE-ECA4F0D6C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475" y="1550184"/>
            <a:ext cx="13185864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24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This introductory text can be two lines; they should not be separate paragraphs. </a:t>
            </a:r>
            <a:br>
              <a:rPr lang="en-US"/>
            </a:br>
            <a:r>
              <a:rPr lang="en-US"/>
              <a:t>Avoid the space between by using a soft return (shift + enter) to force the next line.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6AB7FE1-6C7A-4C21-9B51-6E7245BA6A0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12788" y="2443018"/>
            <a:ext cx="6459537" cy="4753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3A8BDD4B-851B-4205-A741-6DC9A1A707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55691" y="2443018"/>
            <a:ext cx="6459537" cy="4753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52F3929-56F5-4811-A752-3F16A1AC7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69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7BE20E7-9375-4D7A-8D4F-0DD771956F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5116EF4-EDE2-4985-AFAE-ECA4F0D6C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88" y="1524000"/>
            <a:ext cx="6459537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1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C62DCBC9-EEBB-4199-B0ED-EBC52C39BB9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12788" y="2232168"/>
            <a:ext cx="6459537" cy="4963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D157D37-8433-4C93-9DFE-D01B2D5A24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6489" y="1524000"/>
            <a:ext cx="645874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2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0D1E525E-DDE1-4359-B3A8-D5C7C25AA31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455691" y="2232168"/>
            <a:ext cx="6459537" cy="4963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D9E9D70-AD2E-4ADC-BE5E-A4A35D514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59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Electric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4025816-B6AD-4295-9516-A131E09942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788" y="2381841"/>
            <a:ext cx="10955337" cy="557076"/>
          </a:xfrm>
          <a:prstGeom prst="rect">
            <a:avLst/>
          </a:prstGeom>
        </p:spPr>
        <p:txBody>
          <a:bodyPr wrap="square" lIns="0" tIns="0" rIns="0" bIns="182880" anchor="b">
            <a:spAutoFit/>
          </a:bodyPr>
          <a:lstStyle>
            <a:lvl1pPr>
              <a:defRPr kumimoji="0" lang="en-US" sz="22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880" smtClean="0"/>
            </a:lvl2pPr>
            <a:lvl3pPr>
              <a:defRPr lang="en-US" sz="2400" smtClean="0"/>
            </a:lvl3pPr>
            <a:lvl4pPr>
              <a:defRPr lang="en-US" sz="2160" smtClean="0"/>
            </a:lvl4pPr>
            <a:lvl5pPr>
              <a:defRPr lang="en-US" sz="2160"/>
            </a:lvl5pPr>
          </a:lstStyle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Eyebrow (optional)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CC30C94-9D0D-4B7E-85A1-82AEC08E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788" y="2950093"/>
            <a:ext cx="13203236" cy="2563779"/>
          </a:xfrm>
        </p:spPr>
        <p:txBody>
          <a:bodyPr wrap="square" lIns="0" bIns="0" anchor="b">
            <a:spAutoFit/>
          </a:bodyPr>
          <a:lstStyle>
            <a:lvl1pPr>
              <a:defRPr sz="88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AFA93CD-B938-4662-B20E-40FBB0A637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789" y="5525047"/>
            <a:ext cx="13203236" cy="467820"/>
          </a:xfrm>
          <a:prstGeom prst="rect">
            <a:avLst/>
          </a:prstGeom>
        </p:spPr>
        <p:txBody>
          <a:bodyPr wrap="square" lIns="0" tIns="36576" rIns="0" bIns="0">
            <a:spAutoFit/>
          </a:bodyPr>
          <a:lstStyle>
            <a:lvl1pPr>
              <a:spcBef>
                <a:spcPts val="0"/>
              </a:spcBef>
              <a:def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4C8C313-CD27-4AAA-AAC1-F5E00C2B1C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9" y="7116604"/>
            <a:ext cx="6472236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Month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C400979-FBB2-4A8B-9B9D-E15997BC32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105" y="7411430"/>
            <a:ext cx="6472237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96920F4-5BB1-448D-81A2-D5145C147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408" y="569119"/>
            <a:ext cx="2581274" cy="6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D8D5D26-AE04-4CFB-B6D8-963F84EF1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5116EF4-EDE2-4985-AFAE-ECA4F0D6C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88" y="1524000"/>
            <a:ext cx="4211637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09504B-86F3-42DF-8BC7-C509620292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12788" y="2232169"/>
            <a:ext cx="4208462" cy="4963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D157D37-8433-4C93-9DFE-D01B2D5A24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8588" y="1524000"/>
            <a:ext cx="421481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 dirty="0"/>
              <a:t>Column 2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850B7DD3-3932-4C6C-8E75-2FE25CB1EEF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14939" y="2232169"/>
            <a:ext cx="4208462" cy="4963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9C1C6D2-B908-4D86-B250-B4B5BC34D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07565" y="1524000"/>
            <a:ext cx="420766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3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9560ED45-5E5D-4885-ADF5-5F669AD6649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707563" y="2232169"/>
            <a:ext cx="4208462" cy="4963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3A936A7-D74D-4854-9AC1-14E85A55F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50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D2994C3-A9C6-4A4E-8646-CFF3867EB1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2818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5116EF4-EDE2-4985-AFAE-ECA4F0D6C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88" y="1524000"/>
            <a:ext cx="309213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 dirty="0"/>
              <a:t>Column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C473A0-9F20-4315-B72A-F180085EE6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12788" y="2232169"/>
            <a:ext cx="3084512" cy="4963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D157D37-8433-4C93-9DFE-D01B2D5A24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67175" y="1524000"/>
            <a:ext cx="310515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2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59C0DE62-8BD8-458B-9C21-881D155577C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083050" y="2232169"/>
            <a:ext cx="3084512" cy="4963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9C1C6D2-B908-4D86-B250-B4B5BC34D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8583" y="1524000"/>
            <a:ext cx="307619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3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FBFD5CDD-9F29-4F19-8191-612B6FFE740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456488" y="2232169"/>
            <a:ext cx="3084512" cy="4963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EAD4356-5C7A-4DED-9C22-4445F77CF0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34785" y="1524000"/>
            <a:ext cx="308044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4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DFFB632D-C69A-4E39-B5D5-BC4D8091DF0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0826750" y="2232169"/>
            <a:ext cx="3084512" cy="4963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625EACB-B378-456D-9903-869517A484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3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6F2DA43-D372-40E8-A987-A415368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5116EF4-EDE2-4985-AFAE-ECA4F0D6C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89" y="1524000"/>
            <a:ext cx="239369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>
              <a:defRPr lang="en-US" sz="32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31AA7-6E87-4585-B9D9-3467AF895F4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2788" y="2170612"/>
            <a:ext cx="2392362" cy="502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D157D37-8433-4C93-9DFE-D01B2D5A24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5175" y="1530040"/>
            <a:ext cx="239369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>
              <a:defRPr lang="en-US" sz="32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2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AA4CEC55-5292-4DD7-AAD1-1DB16A7F18F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415507" y="2170612"/>
            <a:ext cx="2392362" cy="502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9C1C6D2-B908-4D86-B250-B4B5BC34D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7561" y="1524000"/>
            <a:ext cx="239369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>
              <a:defRPr lang="en-US" sz="32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3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62A79AC4-E55B-4918-838B-4C12DCD85C0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118226" y="2170612"/>
            <a:ext cx="2392362" cy="502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EAD4356-5C7A-4DED-9C22-4445F77CF0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19947" y="1524000"/>
            <a:ext cx="239369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>
              <a:defRPr lang="en-US" sz="32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4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383DC99B-BED4-48DA-974D-5F649A3BA76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820945" y="2170612"/>
            <a:ext cx="2392362" cy="502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2E15390-C11C-428F-AD2A-A6D9CDF3DD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522332" y="1524000"/>
            <a:ext cx="239369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>
              <a:defRPr lang="en-US" sz="32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5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9AE92587-CB57-4F6E-8EA2-83E3A87E970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1523663" y="2170612"/>
            <a:ext cx="2392362" cy="502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A20A63E-F6ED-4441-9562-588AC72CAE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9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42DD897-A227-4EE6-B0BE-ABBA9BFD58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5116EF4-EDE2-4985-AFAE-ECA4F0D6C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88" y="1536616"/>
            <a:ext cx="6457950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BE374B-D885-4C34-BB8B-7886C7C0AA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12788" y="2295525"/>
            <a:ext cx="6459537" cy="1951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5F3A83D-93CE-4976-8A1E-1FD341BFB9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2788" y="4488260"/>
            <a:ext cx="6457950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2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00ADD461-7177-47D6-BB90-DD0982C41E6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2788" y="5245000"/>
            <a:ext cx="6459537" cy="1951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D157D37-8433-4C93-9DFE-D01B2D5A24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6489" y="1536616"/>
            <a:ext cx="6457950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3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F4736F1-5251-4DEB-B321-274285E1D2B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456488" y="2295525"/>
            <a:ext cx="6459537" cy="1951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0F78D82-049B-4225-B6B2-3C963C967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56489" y="4488260"/>
            <a:ext cx="6457950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4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283462C5-37B9-4807-9A98-C046BF42845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456488" y="5245000"/>
            <a:ext cx="6459537" cy="1951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18ACE11-13AA-43E4-B0E2-3369156338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84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with Featur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A552AA7-5EEF-44FE-BC86-324CE6243E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5116EF4-EDE2-4985-AFAE-ECA4F0D6C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88" y="2042746"/>
            <a:ext cx="6459537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1 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210BC1-0EF7-4E0D-B180-D97A6B3A3E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2788" y="3300211"/>
            <a:ext cx="6446837" cy="7796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5F3A83D-93CE-4976-8A1E-1FD341BFB9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2788" y="4913962"/>
            <a:ext cx="6459537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2 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294A288-1C96-4F4A-857E-7950F44415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2788" y="6181344"/>
            <a:ext cx="6446837" cy="7796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D157D37-8433-4C93-9DFE-D01B2D5A24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7604" y="2042746"/>
            <a:ext cx="6447624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3 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25D1C507-ACA1-48D9-9CA9-C01A744440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69188" y="3300211"/>
            <a:ext cx="6446837" cy="7796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0F78D82-049B-4225-B6B2-3C963C967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67604" y="4913962"/>
            <a:ext cx="6447624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4 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 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2BD8E753-9439-484D-A881-CA6DF8EC29E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69188" y="6181344"/>
            <a:ext cx="6446837" cy="7796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943AD6C-88A1-4D6C-B6AD-35A3DF3F76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0F4379-3C3D-4449-9729-A61F86FBE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95325" y="4417423"/>
            <a:ext cx="4367213" cy="0"/>
          </a:xfrm>
          <a:prstGeom prst="line">
            <a:avLst/>
          </a:prstGeom>
          <a:ln w="31750" cap="rnd">
            <a:solidFill>
              <a:srgbClr val="100FE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5B4805-9C3D-49F6-8AC2-C36D26BA0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48550" y="4417423"/>
            <a:ext cx="4367213" cy="0"/>
          </a:xfrm>
          <a:prstGeom prst="line">
            <a:avLst/>
          </a:prstGeom>
          <a:ln w="31750" cap="rnd">
            <a:solidFill>
              <a:srgbClr val="100FE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950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644BFC4-FBC2-42E2-8D7A-A09C397FC6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5116EF4-EDE2-4985-AFAE-ECA4F0D6C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88" y="1536616"/>
            <a:ext cx="4211637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099C6-940D-49FB-BD68-E7B3F9EB75B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12788" y="2295568"/>
            <a:ext cx="4211637" cy="1950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D157D37-8433-4C93-9DFE-D01B2D5A24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8629" y="1536616"/>
            <a:ext cx="4224295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2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F7D259D-C489-4C8B-952D-658D9F68F90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207991" y="2295568"/>
            <a:ext cx="4211637" cy="1950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B2EAF52-FAB7-4467-A133-97EC1BE850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90932" y="1536616"/>
            <a:ext cx="4224296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3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E5DF430A-D376-42C7-B715-364A3D13084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705181" y="2295568"/>
            <a:ext cx="4211637" cy="1950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5F3A83D-93CE-4976-8A1E-1FD341BFB9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2788" y="4488260"/>
            <a:ext cx="4211637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 dirty="0"/>
              <a:t>Column 4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33360856-EEBC-45CA-A9D0-BC9DE73605F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12788" y="5247017"/>
            <a:ext cx="4211637" cy="1950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0F78D82-049B-4225-B6B2-3C963C967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8587" y="4488260"/>
            <a:ext cx="4214813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5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FB52A3B1-D374-419E-9FE3-D3CBC81E6B7D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207991" y="5247017"/>
            <a:ext cx="4211637" cy="1950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FCC978F0-6D58-4472-ABF1-7A27052A92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04180" y="4488260"/>
            <a:ext cx="4211048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6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D6B5E360-0940-4FA1-99A8-14428F1BD280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9705181" y="5247017"/>
            <a:ext cx="4211637" cy="1950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0BB9CE8-314F-4B47-864B-E57BC54DE7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03303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Right Anchore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DBF674-95B9-41B9-9C26-240117AF9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56488" y="-1"/>
            <a:ext cx="7173912" cy="7362825"/>
          </a:xfrm>
          <a:prstGeom prst="rect">
            <a:avLst/>
          </a:prstGeom>
          <a:solidFill>
            <a:srgbClr val="C0C0C0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0DA8DE7-3F8D-4C09-94CF-3FDDC344C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6991225-F359-45DD-843A-08F2AE2280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64599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A4E921-B332-46FC-BE33-BF16153BC5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12788" y="1524001"/>
            <a:ext cx="6446837" cy="5674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CE7F4D9-56D6-412C-BBAC-D53DCD3CA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69FB9-F826-4F73-A8F7-4A5503B6A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E35CB-2423-4891-AD8A-A1DCB52C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43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eft Anchore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DBF674-95B9-41B9-9C26-240117AF9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524000"/>
            <a:ext cx="4924425" cy="5838824"/>
          </a:xfrm>
          <a:prstGeom prst="rect">
            <a:avLst/>
          </a:prstGeom>
          <a:solidFill>
            <a:srgbClr val="C0C0C0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0DA8DE7-3F8D-4C09-94CF-3FDDC344C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6991225-F359-45DD-843A-08F2AE2280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64599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A4E921-B332-46FC-BE33-BF16153BC5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208589" y="1524001"/>
            <a:ext cx="8693940" cy="5674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CE7F4D9-56D6-412C-BBAC-D53DCD3CA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69FB9-F826-4F73-A8F7-4A5503B6A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E35CB-2423-4891-AD8A-A1DCB52C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02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Float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DBF674-95B9-41B9-9C26-240117AF9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56488" y="279400"/>
            <a:ext cx="6897689" cy="6961300"/>
          </a:xfrm>
          <a:prstGeom prst="rect">
            <a:avLst/>
          </a:prstGeom>
          <a:solidFill>
            <a:srgbClr val="C0C0C0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0DA8DE7-3F8D-4C09-94CF-3FDDC344C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6991225-F359-45DD-843A-08F2AE2280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64599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A4E921-B332-46FC-BE33-BF16153BC5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12788" y="1524001"/>
            <a:ext cx="6446837" cy="5674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CE7F4D9-56D6-412C-BBAC-D53DCD3CA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69FB9-F826-4F73-A8F7-4A5503B6A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E35CB-2423-4891-AD8A-A1DCB52C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08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irc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DBF674-95B9-41B9-9C26-240117AF9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70777" y="785570"/>
            <a:ext cx="6596631" cy="6484795"/>
          </a:xfrm>
          <a:prstGeom prst="ellipse">
            <a:avLst/>
          </a:prstGeom>
          <a:solidFill>
            <a:srgbClr val="C0C0C0"/>
          </a:solidFill>
        </p:spPr>
        <p:txBody>
          <a:bodyPr vert="horz" lIns="0" tIns="45720" rIns="0" bIns="45720" rtlCol="0" anchor="ctr">
            <a:no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4ED90FA-9059-4A06-9E7A-4B1A16277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D160304-570D-4E4C-B151-EEF8C1FC33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4" y="868680"/>
            <a:ext cx="64599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C5BB8FC-5DD8-4825-A2EB-1344AF5B156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12788" y="1524001"/>
            <a:ext cx="6446837" cy="5674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AC3E647-3758-4D64-9F7D-E97097388A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69FB9-F826-4F73-A8F7-4A5503B6A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E35CB-2423-4891-AD8A-A1DCB52C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2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513A8-D1F9-4212-9A7D-92BD32CC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7315200" cy="8229600"/>
          </a:xfrm>
          <a:prstGeom prst="rect">
            <a:avLst/>
          </a:prstGeom>
          <a:solidFill>
            <a:srgbClr val="C0C0C0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F58FEE-FA72-412F-9D6C-FB8F94854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408" y="2353711"/>
            <a:ext cx="8714615" cy="596382"/>
          </a:xfrm>
          <a:prstGeom prst="rect">
            <a:avLst/>
          </a:prstGeom>
        </p:spPr>
        <p:txBody>
          <a:bodyPr wrap="square" lIns="0" tIns="0" rIns="0" bIns="237744" anchor="b">
            <a:spAutoFit/>
          </a:bodyPr>
          <a:lstStyle>
            <a:lvl1pPr>
              <a:defRPr kumimoji="0" lang="en-US" sz="20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880" smtClean="0"/>
            </a:lvl2pPr>
            <a:lvl3pPr>
              <a:defRPr lang="en-US" sz="2400" smtClean="0"/>
            </a:lvl3pPr>
            <a:lvl4pPr>
              <a:defRPr lang="en-US" sz="2160" smtClean="0"/>
            </a:lvl4pPr>
            <a:lvl5pPr>
              <a:defRPr lang="en-US" sz="2160"/>
            </a:lvl5pPr>
          </a:lstStyle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Eyebrow (optional)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7C2046-3418-42F0-AAC2-384A248A3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310" y="2950093"/>
            <a:ext cx="8714615" cy="2022092"/>
          </a:xfrm>
        </p:spPr>
        <p:txBody>
          <a:bodyPr wrap="square" anchor="b">
            <a:spAutoFit/>
          </a:bodyPr>
          <a:lstStyle>
            <a:lvl1pPr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BEB2D7-1E1A-4414-8D86-5B35D528D4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310" y="4972185"/>
            <a:ext cx="8716773" cy="424732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def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668AAC2-9C72-4D3A-B1C1-072ECEAA95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310" y="7110524"/>
            <a:ext cx="6466715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591D896-8485-4B88-9BC0-3A6EBABDCC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310" y="7411879"/>
            <a:ext cx="6466715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25D8DEC-6577-44D5-814C-FF407BF6A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408" y="569119"/>
            <a:ext cx="2581274" cy="6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74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 and Right Anchore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DBF674-95B9-41B9-9C26-240117AF9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56488" y="-1"/>
            <a:ext cx="7173912" cy="7362825"/>
          </a:xfrm>
          <a:prstGeom prst="rect">
            <a:avLst/>
          </a:prstGeom>
          <a:solidFill>
            <a:srgbClr val="C0C0C0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0DA8DE7-3F8D-4C09-94CF-3FDDC344C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6991225-F359-45DD-843A-08F2AE2280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64599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4087C4-FD94-4115-BEE2-5A92A1346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093" y="1524000"/>
            <a:ext cx="6447232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A4E921-B332-46FC-BE33-BF16153BC5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12788" y="2282951"/>
            <a:ext cx="6446837" cy="49150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CE7F4D9-56D6-412C-BBAC-D53DCD3CA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69FB9-F826-4F73-A8F7-4A5503B6A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E35CB-2423-4891-AD8A-A1DCB52C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69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 and Left Anchore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DBF674-95B9-41B9-9C26-240117AF9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524000"/>
            <a:ext cx="4924425" cy="5838824"/>
          </a:xfrm>
          <a:prstGeom prst="rect">
            <a:avLst/>
          </a:prstGeom>
          <a:solidFill>
            <a:srgbClr val="C0C0C0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0DA8DE7-3F8D-4C09-94CF-3FDDC344C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6991225-F359-45DD-843A-08F2AE2280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64599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4087C4-FD94-4115-BEE2-5A92A1346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0755" y="1524000"/>
            <a:ext cx="8694473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 dirty="0"/>
              <a:t>Column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A4E921-B332-46FC-BE33-BF16153BC5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208589" y="2282951"/>
            <a:ext cx="8693940" cy="49150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CE7F4D9-56D6-412C-BBAC-D53DCD3CA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69FB9-F826-4F73-A8F7-4A5503B6A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E35CB-2423-4891-AD8A-A1DCB52C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481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 and Float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DBF674-95B9-41B9-9C26-240117AF9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56488" y="279400"/>
            <a:ext cx="6897689" cy="6961300"/>
          </a:xfrm>
          <a:prstGeom prst="rect">
            <a:avLst/>
          </a:prstGeom>
          <a:solidFill>
            <a:srgbClr val="C0C0C0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0DA8DE7-3F8D-4C09-94CF-3FDDC344C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6991225-F359-45DD-843A-08F2AE2280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64599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4087C4-FD94-4115-BEE2-5A92A1346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093" y="1524000"/>
            <a:ext cx="6447232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A4E921-B332-46FC-BE33-BF16153BC5D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12788" y="2282951"/>
            <a:ext cx="6446837" cy="49150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CE7F4D9-56D6-412C-BBAC-D53DCD3CA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 dirty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69FB9-F826-4F73-A8F7-4A5503B6A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E35CB-2423-4891-AD8A-A1DCB52C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79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 and Circ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DBF674-95B9-41B9-9C26-240117AF9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70777" y="785570"/>
            <a:ext cx="6596631" cy="6484795"/>
          </a:xfrm>
          <a:prstGeom prst="ellipse">
            <a:avLst/>
          </a:prstGeom>
          <a:solidFill>
            <a:srgbClr val="C0C0C0"/>
          </a:solidFill>
        </p:spPr>
        <p:txBody>
          <a:bodyPr vert="horz" lIns="0" tIns="45720" rIns="0" bIns="45720" rtlCol="0" anchor="ctr">
            <a:no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4ED90FA-9059-4A06-9E7A-4B1A16277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D160304-570D-4E4C-B151-EEF8C1FC33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4" y="868680"/>
            <a:ext cx="64599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4087C4-FD94-4115-BEE2-5A92A13467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093" y="1524000"/>
            <a:ext cx="6447232" cy="6047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>
              <a:defRPr lang="en-US" sz="3600" b="0" dirty="0">
                <a:solidFill>
                  <a:schemeClr val="tx2"/>
                </a:solidFill>
              </a:defRPr>
            </a:lvl1pPr>
          </a:lstStyle>
          <a:p>
            <a:pPr lvl="0" defTabSz="457200"/>
            <a:r>
              <a:rPr lang="en-US"/>
              <a:t>Column 1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C5BB8FC-5DD8-4825-A2EB-1344AF5B156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12788" y="2282951"/>
            <a:ext cx="6446837" cy="49150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AC3E647-3758-4D64-9F7D-E97097388A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69FB9-F826-4F73-A8F7-4A5503B6A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E35CB-2423-4891-AD8A-A1DCB52C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11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BA0DE0-4B25-43B8-8E6F-74C3405808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C66FB32-FD41-4B94-94D3-5FFF730D9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 b="0" dirty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CBB990-BDF1-48A7-8AFA-F45FFB2834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24000"/>
            <a:ext cx="14630400" cy="5837238"/>
          </a:xfrm>
          <a:solidFill>
            <a:srgbClr val="C0C0C0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346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20A47-3BC9-4F59-A585-3553FF87E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0C0C0"/>
          </a:solidFill>
        </p:spPr>
        <p:txBody>
          <a:bodyPr vert="horz" lIns="0" tIns="45720" rIns="0" bIns="45720" rtlCol="0" anchor="ctr">
            <a:no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04704A-B770-4324-A065-D1CEA87457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 b="0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Source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063E23-9DCD-4E1F-9368-6179F34ED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Title (Edit on Slide Master)   |   Month ##, 2021   |   Confidential, for Internal Use Only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F370F-4517-4A23-8C61-7CE12876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C46D9E4-F787-4704-91C2-37610DA6E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14202" y="7595561"/>
            <a:ext cx="1401823" cy="2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03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45F5D4A-81FC-4B5C-A812-BC5A9003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 b="0" dirty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Source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5F995F-18A6-40E9-AA03-2CE8EF7AA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060F6B-F49E-483C-9EDB-15F56DC9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80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(Edit on Slide Master)   |   Month ##, 2021   |   Confidential, for Internal Use Only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38017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20A47-3BC9-4F59-A585-3553FF87E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0C0C0"/>
          </a:solidFill>
        </p:spPr>
        <p:txBody>
          <a:bodyPr vert="horz" lIns="0" tIns="45720" rIns="0" bIns="45720" rtlCol="0" anchor="ctr">
            <a:no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04704A-B770-4324-A065-D1CEA87457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 b="0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Source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063E23-9DCD-4E1F-9368-6179F34ED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Title (Edit on Slide Master)   |   Month ##, 2021   |   Confidential, for Internal Use Only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F370F-4517-4A23-8C61-7CE12876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C46D9E4-F787-4704-91C2-37610DA6E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14202" y="7595561"/>
            <a:ext cx="1401823" cy="2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35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FDC9-03EC-4780-AB22-9216CFC2E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BA0DE0-4B25-43B8-8E6F-74C3405808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393" y="868680"/>
            <a:ext cx="13203632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>
              <a:defRPr lang="en-US" sz="1800" b="0" dirty="0">
                <a:solidFill>
                  <a:schemeClr val="bg2"/>
                </a:solidFill>
                <a:latin typeface="Avenir Next World Demi" panose="020B0703020202020204" pitchFamily="34" charset="0"/>
                <a:cs typeface="Avenir Next World Demi" panose="020B0703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C66FB32-FD41-4B94-94D3-5FFF730D98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Source goes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5F74B-6A97-4B13-B2AD-5ABEF471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13E39-A678-4E9B-92AB-F73802BF5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9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5C7975-1D30-442F-8793-CD1DEC19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0C0C0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EF8EC2-F0CF-4406-A4C8-E6C6A9990B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408" y="2353711"/>
            <a:ext cx="8714615" cy="596382"/>
          </a:xfrm>
          <a:prstGeom prst="rect">
            <a:avLst/>
          </a:prstGeom>
        </p:spPr>
        <p:txBody>
          <a:bodyPr wrap="square" lIns="0" tIns="0" rIns="0" bIns="237744" anchor="b">
            <a:spAutoFit/>
          </a:bodyPr>
          <a:lstStyle>
            <a:lvl1pPr>
              <a:defRPr kumimoji="0" lang="en-US" sz="200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880" smtClean="0"/>
            </a:lvl2pPr>
            <a:lvl3pPr>
              <a:defRPr lang="en-US" sz="2400" smtClean="0"/>
            </a:lvl3pPr>
            <a:lvl4pPr>
              <a:defRPr lang="en-US" sz="2160" smtClean="0"/>
            </a:lvl4pPr>
            <a:lvl5pPr>
              <a:defRPr lang="en-US" sz="2160"/>
            </a:lvl5pPr>
          </a:lstStyle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Eyebrow (optional)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3715E20-7A8E-4FC9-B74A-C40D5F5E4A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310" y="2950093"/>
            <a:ext cx="8714615" cy="2022092"/>
          </a:xfrm>
        </p:spPr>
        <p:txBody>
          <a:bodyPr wrap="square" anchor="b">
            <a:spAutoFit/>
          </a:bodyPr>
          <a:lstStyle>
            <a:lvl1pPr>
              <a:defRPr sz="72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FFBF2B1-1BC2-49C7-8BEA-269234430B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310" y="4972185"/>
            <a:ext cx="8716773" cy="424732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def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3945D91-FC60-4ADD-9002-247D1FDA40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310" y="7110524"/>
            <a:ext cx="6466715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93DB706-A159-4E86-8B61-5DE3548DEA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310" y="7411879"/>
            <a:ext cx="6466715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First, Last Name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B0F0A65-C093-49B6-9941-B1CC52063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408" y="569119"/>
            <a:ext cx="2581274" cy="6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68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45F5D4A-81FC-4B5C-A812-BC5A9003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362825"/>
            <a:ext cx="10968037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900" b="0" dirty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Source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5F995F-18A6-40E9-AA03-2CE8EF7AA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060F6B-F49E-483C-9EDB-15F56DC9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133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ircula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565F55E-088B-4ED0-A650-99752ADA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408" y="569119"/>
            <a:ext cx="2581274" cy="680430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1CBEB0F-0FC0-4A08-B2C2-8780C603C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4012" y="1"/>
            <a:ext cx="6186388" cy="8229599"/>
          </a:xfrm>
          <a:custGeom>
            <a:avLst/>
            <a:gdLst>
              <a:gd name="connsiteX0" fmla="*/ 1940129 w 6186388"/>
              <a:gd name="connsiteY0" fmla="*/ 0 h 8229599"/>
              <a:gd name="connsiteX1" fmla="*/ 6186388 w 6186388"/>
              <a:gd name="connsiteY1" fmla="*/ 0 h 8229599"/>
              <a:gd name="connsiteX2" fmla="*/ 6186388 w 6186388"/>
              <a:gd name="connsiteY2" fmla="*/ 8229599 h 8229599"/>
              <a:gd name="connsiteX3" fmla="*/ 1963562 w 6186388"/>
              <a:gd name="connsiteY3" fmla="*/ 8229599 h 8229599"/>
              <a:gd name="connsiteX4" fmla="*/ 1926963 w 6186388"/>
              <a:gd name="connsiteY4" fmla="*/ 8200774 h 8229599"/>
              <a:gd name="connsiteX5" fmla="*/ 8711 w 6186388"/>
              <a:gd name="connsiteY5" fmla="*/ 4412567 h 8229599"/>
              <a:gd name="connsiteX6" fmla="*/ 0 w 6186388"/>
              <a:gd name="connsiteY6" fmla="*/ 4105608 h 8229599"/>
              <a:gd name="connsiteX7" fmla="*/ 0 w 6186388"/>
              <a:gd name="connsiteY7" fmla="*/ 4105536 h 8229599"/>
              <a:gd name="connsiteX8" fmla="*/ 8711 w 6186388"/>
              <a:gd name="connsiteY8" fmla="*/ 3798578 h 8229599"/>
              <a:gd name="connsiteX9" fmla="*/ 1926963 w 6186388"/>
              <a:gd name="connsiteY9" fmla="*/ 10370 h 822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86388" h="8229599">
                <a:moveTo>
                  <a:pt x="1940129" y="0"/>
                </a:moveTo>
                <a:lnTo>
                  <a:pt x="6186388" y="0"/>
                </a:lnTo>
                <a:lnTo>
                  <a:pt x="6186388" y="8229599"/>
                </a:lnTo>
                <a:lnTo>
                  <a:pt x="1963562" y="8229599"/>
                </a:lnTo>
                <a:lnTo>
                  <a:pt x="1926963" y="8200774"/>
                </a:lnTo>
                <a:cubicBezTo>
                  <a:pt x="823671" y="7288215"/>
                  <a:pt x="95431" y="5936458"/>
                  <a:pt x="8711" y="4412567"/>
                </a:cubicBezTo>
                <a:lnTo>
                  <a:pt x="0" y="4105608"/>
                </a:lnTo>
                <a:lnTo>
                  <a:pt x="0" y="4105536"/>
                </a:lnTo>
                <a:lnTo>
                  <a:pt x="8711" y="3798578"/>
                </a:lnTo>
                <a:cubicBezTo>
                  <a:pt x="95431" y="2274687"/>
                  <a:pt x="823671" y="922930"/>
                  <a:pt x="1926963" y="10370"/>
                </a:cubicBezTo>
                <a:close/>
              </a:path>
            </a:pathLst>
          </a:custGeom>
          <a:solidFill>
            <a:srgbClr val="C0C0C0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69BCDAB-D595-4018-A663-405DCE8AA0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408" y="2353711"/>
            <a:ext cx="7153179" cy="596382"/>
          </a:xfrm>
          <a:prstGeom prst="rect">
            <a:avLst/>
          </a:prstGeom>
        </p:spPr>
        <p:txBody>
          <a:bodyPr wrap="square" lIns="0" tIns="0" rIns="0" bIns="237744" anchor="b">
            <a:spAutoFit/>
          </a:bodyPr>
          <a:lstStyle>
            <a:lvl1pPr>
              <a:defRPr kumimoji="0" lang="en-US" sz="20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880" smtClean="0"/>
            </a:lvl2pPr>
            <a:lvl3pPr>
              <a:defRPr lang="en-US" sz="2400" smtClean="0"/>
            </a:lvl3pPr>
            <a:lvl4pPr>
              <a:defRPr lang="en-US" sz="2160" smtClean="0"/>
            </a:lvl4pPr>
            <a:lvl5pPr>
              <a:defRPr lang="en-US" sz="2160"/>
            </a:lvl5pPr>
          </a:lstStyle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Eyebrow (optional)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F71FDF-98AE-435C-A23A-50D5ADA2E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310" y="2950093"/>
            <a:ext cx="7153179" cy="2022092"/>
          </a:xfrm>
        </p:spPr>
        <p:txBody>
          <a:bodyPr wrap="square" anchor="b">
            <a:spAutoFit/>
          </a:bodyPr>
          <a:lstStyle>
            <a:lvl1pPr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BA66E56-0A6C-4EBE-9517-D7DBBFC2AC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310" y="4972185"/>
            <a:ext cx="7154950" cy="424732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def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3EF6CBD-2492-460C-A159-130D0060A6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116604"/>
            <a:ext cx="645953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D32CC87-DEC8-4E1B-95F5-37D3A0B0F8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88" y="7411430"/>
            <a:ext cx="645953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</p:spTree>
    <p:extLst>
      <p:ext uri="{BB962C8B-B14F-4D97-AF65-F5344CB8AC3E}">
        <p14:creationId xmlns:p14="http://schemas.microsoft.com/office/powerpoint/2010/main" val="39305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DC1B14-2533-451D-BE00-B754CC2D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6" r="-1723" b="-30"/>
          <a:stretch/>
        </p:blipFill>
        <p:spPr>
          <a:xfrm>
            <a:off x="9228223" y="1299403"/>
            <a:ext cx="4741929" cy="5401433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69BCDAB-D595-4018-A663-405DCE8AA0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408" y="2353711"/>
            <a:ext cx="7916849" cy="596382"/>
          </a:xfrm>
          <a:prstGeom prst="rect">
            <a:avLst/>
          </a:prstGeom>
        </p:spPr>
        <p:txBody>
          <a:bodyPr wrap="square" lIns="0" tIns="0" rIns="0" bIns="237744" anchor="b">
            <a:spAutoFit/>
          </a:bodyPr>
          <a:lstStyle>
            <a:lvl1pPr>
              <a:defRPr kumimoji="0" lang="en-US" sz="20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880" smtClean="0"/>
            </a:lvl2pPr>
            <a:lvl3pPr>
              <a:defRPr lang="en-US" sz="2400" smtClean="0"/>
            </a:lvl3pPr>
            <a:lvl4pPr>
              <a:defRPr lang="en-US" sz="2160" smtClean="0"/>
            </a:lvl4pPr>
            <a:lvl5pPr>
              <a:defRPr lang="en-US" sz="2160"/>
            </a:lvl5pPr>
          </a:lstStyle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Eyebrow (optional)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F71FDF-98AE-435C-A23A-50D5ADA2E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310" y="2950093"/>
            <a:ext cx="7916849" cy="2022092"/>
          </a:xfrm>
        </p:spPr>
        <p:txBody>
          <a:bodyPr wrap="square" anchor="b">
            <a:spAutoFit/>
          </a:bodyPr>
          <a:lstStyle>
            <a:lvl1pPr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BA66E56-0A6C-4EBE-9517-D7DBBFC2AC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310" y="4972185"/>
            <a:ext cx="7918809" cy="424732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def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dirty="0"/>
              <a:t>Subtitle goes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3EF6CBD-2492-460C-A159-130D0060A6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788" y="7116604"/>
            <a:ext cx="645953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D32CC87-DEC8-4E1B-95F5-37D3A0B0F8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88" y="7411430"/>
            <a:ext cx="645953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565F55E-088B-4ED0-A650-99752ADA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408" y="569119"/>
            <a:ext cx="2581274" cy="6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5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0A4319-66F3-4E8E-87E3-8B0650E0C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788" y="2796770"/>
            <a:ext cx="13203237" cy="2696123"/>
          </a:xfrm>
        </p:spPr>
        <p:txBody>
          <a:bodyPr wrap="square" anchor="b">
            <a:spAutoFit/>
          </a:bodyPr>
          <a:lstStyle>
            <a:lvl1pPr>
              <a:defRPr sz="9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Divider slide title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C20CCCE-CBB9-47BE-BBA6-82A5FD35B0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788" y="5492893"/>
            <a:ext cx="10968037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2203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: Electric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A908702-7E3C-4020-BBFF-B6F1E20AA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788" y="2796770"/>
            <a:ext cx="13203237" cy="2696123"/>
          </a:xfrm>
        </p:spPr>
        <p:txBody>
          <a:bodyPr wrap="square" anchor="b">
            <a:spAutoFit/>
          </a:bodyPr>
          <a:lstStyle>
            <a:lvl1pPr>
              <a:defRPr sz="96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Divider slide title goes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CEAB419-32B8-41C7-A1B7-296CF5F57E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788" y="5492893"/>
            <a:ext cx="10968037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dirty="0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C645B3-D022-4BD7-A054-1FF2781B3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14202" y="7595561"/>
            <a:ext cx="1401823" cy="2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9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Backgrou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D00C06B-FE7D-4CCB-A96D-F8B528135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0C0C0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E2A480-9FD0-4559-AE2D-7E33F938A1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788" y="2796770"/>
            <a:ext cx="13203237" cy="2696123"/>
          </a:xfrm>
        </p:spPr>
        <p:txBody>
          <a:bodyPr wrap="square" anchor="b">
            <a:spAutoFit/>
          </a:bodyPr>
          <a:lstStyle>
            <a:lvl1pPr>
              <a:defRPr sz="96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Divider slide title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A7B87F2-5331-4080-9EDB-FD517120E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788" y="5492893"/>
            <a:ext cx="10968037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C23637C-7C7B-4BD1-9C8C-810263FB8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14202" y="7595561"/>
            <a:ext cx="1401823" cy="2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07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393" y="437624"/>
            <a:ext cx="13202835" cy="39857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Slide title goes here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5F53D9-B0A8-4B83-BFB8-7947796D5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788" y="1219201"/>
            <a:ext cx="13202440" cy="5976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55699" y="7666137"/>
            <a:ext cx="10525125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lang="en-US" sz="1000"/>
            </a:lvl1pPr>
          </a:lstStyle>
          <a:p>
            <a:r>
              <a:rPr lang="en-US" dirty="0"/>
              <a:t>Presentation Title (Edit on Slide Master)   |   Month ##, 2021   |   Confidential, for Internal Use Only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2788" y="7666137"/>
            <a:ext cx="304799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D0300D1-3F1C-4290-A0D1-7CD19DBD99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966D74C-F830-4415-A191-A6D50CA2A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2514202" y="7595561"/>
            <a:ext cx="1401823" cy="2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9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715" r:id="rId5"/>
    <p:sldLayoutId id="2147483711" r:id="rId6"/>
    <p:sldLayoutId id="2147483680" r:id="rId7"/>
    <p:sldLayoutId id="2147483681" r:id="rId8"/>
    <p:sldLayoutId id="2147483682" r:id="rId9"/>
    <p:sldLayoutId id="2147483713" r:id="rId10"/>
    <p:sldLayoutId id="2147483685" r:id="rId11"/>
    <p:sldLayoutId id="2147483686" r:id="rId12"/>
    <p:sldLayoutId id="2147483696" r:id="rId13"/>
    <p:sldLayoutId id="2147483697" r:id="rId14"/>
    <p:sldLayoutId id="2147483703" r:id="rId15"/>
    <p:sldLayoutId id="2147483704" r:id="rId16"/>
    <p:sldLayoutId id="2147483705" r:id="rId17"/>
    <p:sldLayoutId id="2147483688" r:id="rId18"/>
    <p:sldLayoutId id="2147483687" r:id="rId19"/>
    <p:sldLayoutId id="2147483689" r:id="rId20"/>
    <p:sldLayoutId id="2147483690" r:id="rId21"/>
    <p:sldLayoutId id="2147483693" r:id="rId22"/>
    <p:sldLayoutId id="2147483691" r:id="rId23"/>
    <p:sldLayoutId id="2147483692" r:id="rId24"/>
    <p:sldLayoutId id="2147483694" r:id="rId25"/>
    <p:sldLayoutId id="2147483701" r:id="rId26"/>
    <p:sldLayoutId id="2147483702" r:id="rId27"/>
    <p:sldLayoutId id="2147483698" r:id="rId28"/>
    <p:sldLayoutId id="2147483699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00" r:id="rId35"/>
    <p:sldLayoutId id="2147483695" r:id="rId36"/>
    <p:sldLayoutId id="2147483752" r:id="rId37"/>
    <p:sldLayoutId id="2147483749" r:id="rId38"/>
    <p:sldLayoutId id="2147483750" r:id="rId39"/>
    <p:sldLayoutId id="2147483751" r:id="rId40"/>
  </p:sldLayoutIdLst>
  <p:hf hd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lang="en-US" sz="2800" b="0" kern="1200" dirty="0">
          <a:solidFill>
            <a:schemeClr val="bg2"/>
          </a:solidFill>
          <a:latin typeface="+mj-lt"/>
          <a:ea typeface="+mj-ea"/>
          <a:cs typeface="Avenir Next World" panose="020B0503020202020204" pitchFamily="34" charset="0"/>
        </a:defRPr>
      </a:lvl1pPr>
    </p:titleStyle>
    <p:bodyStyle>
      <a:lvl1pPr marL="0" indent="0" algn="l" defTabSz="109728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65760" indent="-18288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18288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608" userDrawn="1">
          <p15:clr>
            <a:srgbClr val="A4A3A4"/>
          </p15:clr>
        </p15:guide>
        <p15:guide id="4" pos="360" userDrawn="1">
          <p15:clr>
            <a:srgbClr val="A4A3A4"/>
          </p15:clr>
        </p15:guide>
        <p15:guide id="7" pos="1776" userDrawn="1">
          <p15:clr>
            <a:srgbClr val="A4A3A4"/>
          </p15:clr>
        </p15:guide>
        <p15:guide id="8" pos="3192" userDrawn="1">
          <p15:clr>
            <a:srgbClr val="A4A3A4"/>
          </p15:clr>
        </p15:guide>
        <p15:guide id="9" pos="6024" userDrawn="1">
          <p15:clr>
            <a:srgbClr val="A4A3A4"/>
          </p15:clr>
        </p15:guide>
        <p15:guide id="10" pos="7440" userDrawn="1">
          <p15:clr>
            <a:srgbClr val="A4A3A4"/>
          </p15:clr>
        </p15:guide>
        <p15:guide id="11" pos="449" userDrawn="1">
          <p15:clr>
            <a:srgbClr val="5ACBF0"/>
          </p15:clr>
        </p15:guide>
        <p15:guide id="12" pos="8766" userDrawn="1">
          <p15:clr>
            <a:srgbClr val="5ACBF0"/>
          </p15:clr>
        </p15:guide>
        <p15:guide id="13" orient="horz" pos="960" userDrawn="1">
          <p15:clr>
            <a:srgbClr val="A4A3A4"/>
          </p15:clr>
        </p15:guide>
        <p15:guide id="14" orient="horz" pos="768" userDrawn="1">
          <p15:clr>
            <a:srgbClr val="A4A3A4"/>
          </p15:clr>
        </p15:guide>
        <p15:guide id="15" orient="horz" pos="4638" userDrawn="1">
          <p15:clr>
            <a:srgbClr val="A4A3A4"/>
          </p15:clr>
        </p15:guide>
        <p15:guide id="16" orient="horz" pos="264" userDrawn="1">
          <p15:clr>
            <a:srgbClr val="A4A3A4"/>
          </p15:clr>
        </p15:guide>
        <p15:guide id="17" orient="horz" pos="4926" userDrawn="1">
          <p15:clr>
            <a:srgbClr val="A4A3A4"/>
          </p15:clr>
        </p15:guide>
        <p15:guide id="18" pos="1688" userDrawn="1">
          <p15:clr>
            <a:srgbClr val="5ACBF0"/>
          </p15:clr>
        </p15:guide>
        <p15:guide id="19" pos="1863" userDrawn="1">
          <p15:clr>
            <a:srgbClr val="5ACBF0"/>
          </p15:clr>
        </p15:guide>
        <p15:guide id="20" pos="3102" userDrawn="1">
          <p15:clr>
            <a:srgbClr val="5ACBF0"/>
          </p15:clr>
        </p15:guide>
        <p15:guide id="21" pos="3281" userDrawn="1">
          <p15:clr>
            <a:srgbClr val="5ACBF0"/>
          </p15:clr>
        </p15:guide>
        <p15:guide id="22" pos="4697" userDrawn="1">
          <p15:clr>
            <a:srgbClr val="5ACBF0"/>
          </p15:clr>
        </p15:guide>
        <p15:guide id="23" pos="4518" userDrawn="1">
          <p15:clr>
            <a:srgbClr val="5ACBF0"/>
          </p15:clr>
        </p15:guide>
        <p15:guide id="24" pos="6111" userDrawn="1">
          <p15:clr>
            <a:srgbClr val="5ACBF0"/>
          </p15:clr>
        </p15:guide>
        <p15:guide id="25" pos="5936" userDrawn="1">
          <p15:clr>
            <a:srgbClr val="5ACBF0"/>
          </p15:clr>
        </p15:guide>
        <p15:guide id="26" pos="7350" userDrawn="1">
          <p15:clr>
            <a:srgbClr val="5ACBF0"/>
          </p15:clr>
        </p15:guide>
        <p15:guide id="27" pos="7526" userDrawn="1">
          <p15:clr>
            <a:srgbClr val="5ACBF0"/>
          </p15:clr>
        </p15:guide>
        <p15:guide id="30" pos="8856" userDrawn="1">
          <p15:clr>
            <a:srgbClr val="A4A3A4"/>
          </p15:clr>
        </p15:guide>
        <p15:guide id="31" pos="2397" userDrawn="1">
          <p15:clr>
            <a:srgbClr val="FBAE40"/>
          </p15:clr>
        </p15:guide>
        <p15:guide id="32" pos="2561" userDrawn="1">
          <p15:clr>
            <a:srgbClr val="FBAE40"/>
          </p15:clr>
        </p15:guide>
        <p15:guide id="33" pos="6645" userDrawn="1">
          <p15:clr>
            <a:srgbClr val="FBAE40"/>
          </p15:clr>
        </p15:guide>
        <p15:guide id="34" pos="682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pixnio.com/wallpapers/hands-small-globe-earth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www.interamericancoalition-medtech.org/regulatory-convergence/wp-content/uploads/sites/4/2021/08/OMS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j.com/content/bmj/369/bmj.m1575.full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apps.who.int/iris/bitstream/handle/10665/330145/9789241517034-eng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hyperlink" Target="https://www.interamericancoalition-medtech.org/regulatory-convergence/wp-content/uploads/sites/4/2021/08/OMS.pdf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hyperlink" Target="https://www.wto.org/english/tratop_e/trips_e/techsymp_290621/gaspar_pres3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2756A-9866-4AF6-870F-1E475B72261D}"/>
              </a:ext>
            </a:extLst>
          </p:cNvPr>
          <p:cNvSpPr txBox="1">
            <a:spLocks/>
          </p:cNvSpPr>
          <p:nvPr/>
        </p:nvSpPr>
        <p:spPr>
          <a:xfrm>
            <a:off x="9807854" y="222067"/>
            <a:ext cx="4081882" cy="5105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548457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200" b="1" i="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548457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200" b="0" i="0" kern="1200" cap="all">
                <a:solidFill>
                  <a:schemeClr val="tx1"/>
                </a:solidFill>
                <a:latin typeface="Effra Light"/>
                <a:ea typeface="+mn-ea"/>
                <a:cs typeface="Effra"/>
              </a:defRPr>
            </a:lvl2pPr>
            <a:lvl3pPr marL="0" indent="0" algn="l" defTabSz="548457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200" b="1" i="0" kern="1200" cap="all" baseline="0">
                <a:solidFill>
                  <a:schemeClr val="tx2"/>
                </a:solidFill>
                <a:latin typeface="+mj-lt"/>
                <a:ea typeface="+mn-ea"/>
                <a:cs typeface="Effra"/>
              </a:defRPr>
            </a:lvl3pPr>
            <a:lvl4pPr marL="0" indent="0" algn="l" defTabSz="548457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200" b="0" i="0" kern="1200" cap="all">
                <a:solidFill>
                  <a:schemeClr val="tx2"/>
                </a:solidFill>
                <a:latin typeface="Effra Light"/>
                <a:ea typeface="+mn-ea"/>
                <a:cs typeface="Effra Light"/>
              </a:defRPr>
            </a:lvl4pPr>
            <a:lvl5pPr marL="0" indent="0" algn="l" defTabSz="548457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200" b="0" i="0" kern="1200" cap="all" baseline="0">
                <a:solidFill>
                  <a:schemeClr val="accent2"/>
                </a:solidFill>
                <a:latin typeface="+mj-lt"/>
                <a:ea typeface="+mn-ea"/>
                <a:cs typeface="Effra"/>
              </a:defRPr>
            </a:lvl5pPr>
            <a:lvl6pPr marL="0" indent="0" algn="l" defTabSz="548457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b="0" i="0" kern="1200" cap="all">
                <a:solidFill>
                  <a:schemeClr val="tx2"/>
                </a:solidFill>
                <a:latin typeface="Effra"/>
                <a:ea typeface="+mn-ea"/>
                <a:cs typeface="Effra"/>
              </a:defRPr>
            </a:lvl6pPr>
            <a:lvl7pPr marL="0" indent="0" algn="l" defTabSz="548457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b="0" i="0" kern="1200" cap="all">
                <a:solidFill>
                  <a:schemeClr val="tx2"/>
                </a:solidFill>
                <a:latin typeface="Effra"/>
                <a:ea typeface="+mn-ea"/>
                <a:cs typeface="Effra"/>
              </a:defRPr>
            </a:lvl7pPr>
            <a:lvl8pPr marL="4113428" indent="-274229" algn="l" defTabSz="54845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1886" indent="-274229" algn="l" defTabSz="54845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cap="none" spc="-12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Approach to Conformity Assessment for Medical Devices – The Industry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cap="none" spc="-12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Perspective</a:t>
            </a:r>
          </a:p>
        </p:txBody>
      </p:sp>
      <p:pic>
        <p:nvPicPr>
          <p:cNvPr id="21" name="Picture 20" descr="A person holding a globe&#10;&#10;Description automatically generated with low confidence">
            <a:extLst>
              <a:ext uri="{FF2B5EF4-FFF2-40B4-BE49-F238E27FC236}">
                <a16:creationId xmlns:a16="http://schemas.microsoft.com/office/drawing/2014/main" id="{9330E4B8-1589-427A-AD46-B8072048C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651" r="11804" b="-1"/>
          <a:stretch/>
        </p:blipFill>
        <p:spPr>
          <a:xfrm>
            <a:off x="20" y="10"/>
            <a:ext cx="9067169" cy="8229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08153-434E-4FB5-8E35-FD9121418B4D}"/>
              </a:ext>
            </a:extLst>
          </p:cNvPr>
          <p:cNvSpPr txBox="1"/>
          <p:nvPr/>
        </p:nvSpPr>
        <p:spPr>
          <a:xfrm>
            <a:off x="9874221" y="5834610"/>
            <a:ext cx="3949148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dirty="0"/>
              <a:t>Fatemeh Razjouyan</a:t>
            </a:r>
            <a:endParaRPr lang="en-US" dirty="0"/>
          </a:p>
          <a:p>
            <a:pPr marL="0" lvl="0" indent="0" algn="l" rtl="0">
              <a:spcBef>
                <a:spcPts val="1044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dirty="0"/>
              <a:t>Director, Regulatory Policy, International and Harmonization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53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3DE872-7929-4EB2-A91B-C3883E468D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628" y="7362825"/>
            <a:ext cx="10968037" cy="13849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reeform 32">
            <a:extLst>
              <a:ext uri="{FF2B5EF4-FFF2-40B4-BE49-F238E27FC236}">
                <a16:creationId xmlns:a16="http://schemas.microsoft.com/office/drawing/2014/main" id="{CB45258B-D17D-4229-A6E1-6780701AC0E6}"/>
              </a:ext>
            </a:extLst>
          </p:cNvPr>
          <p:cNvSpPr/>
          <p:nvPr/>
        </p:nvSpPr>
        <p:spPr>
          <a:xfrm>
            <a:off x="-16513" y="0"/>
            <a:ext cx="10235034" cy="8229600"/>
          </a:xfrm>
          <a:custGeom>
            <a:avLst/>
            <a:gdLst>
              <a:gd name="connsiteX0" fmla="*/ 2732391 w 8529195"/>
              <a:gd name="connsiteY0" fmla="*/ 0 h 6858000"/>
              <a:gd name="connsiteX1" fmla="*/ 8529195 w 8529195"/>
              <a:gd name="connsiteY1" fmla="*/ 0 h 6858000"/>
              <a:gd name="connsiteX2" fmla="*/ 3855331 w 8529195"/>
              <a:gd name="connsiteY2" fmla="*/ 6858000 h 6858000"/>
              <a:gd name="connsiteX3" fmla="*/ 0 w 8529195"/>
              <a:gd name="connsiteY3" fmla="*/ 6858000 h 6858000"/>
              <a:gd name="connsiteX4" fmla="*/ 0 w 8529195"/>
              <a:gd name="connsiteY4" fmla="*/ 4009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9195" h="6858000">
                <a:moveTo>
                  <a:pt x="2732391" y="0"/>
                </a:moveTo>
                <a:lnTo>
                  <a:pt x="8529195" y="0"/>
                </a:lnTo>
                <a:lnTo>
                  <a:pt x="3855331" y="6858000"/>
                </a:lnTo>
                <a:lnTo>
                  <a:pt x="0" y="6858000"/>
                </a:lnTo>
                <a:lnTo>
                  <a:pt x="0" y="400926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44">
            <a:extLst>
              <a:ext uri="{FF2B5EF4-FFF2-40B4-BE49-F238E27FC236}">
                <a16:creationId xmlns:a16="http://schemas.microsoft.com/office/drawing/2014/main" id="{1FEE14AC-7453-4193-935F-9D721C4B5472}"/>
              </a:ext>
            </a:extLst>
          </p:cNvPr>
          <p:cNvSpPr/>
          <p:nvPr/>
        </p:nvSpPr>
        <p:spPr>
          <a:xfrm>
            <a:off x="-604160" y="0"/>
            <a:ext cx="10235034" cy="8229600"/>
          </a:xfrm>
          <a:custGeom>
            <a:avLst/>
            <a:gdLst>
              <a:gd name="connsiteX0" fmla="*/ 2732391 w 8529195"/>
              <a:gd name="connsiteY0" fmla="*/ 0 h 6858000"/>
              <a:gd name="connsiteX1" fmla="*/ 8529195 w 8529195"/>
              <a:gd name="connsiteY1" fmla="*/ 0 h 6858000"/>
              <a:gd name="connsiteX2" fmla="*/ 3855331 w 8529195"/>
              <a:gd name="connsiteY2" fmla="*/ 6858000 h 6858000"/>
              <a:gd name="connsiteX3" fmla="*/ 0 w 8529195"/>
              <a:gd name="connsiteY3" fmla="*/ 6858000 h 6858000"/>
              <a:gd name="connsiteX4" fmla="*/ 0 w 8529195"/>
              <a:gd name="connsiteY4" fmla="*/ 4009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9195" h="6858000">
                <a:moveTo>
                  <a:pt x="2732391" y="0"/>
                </a:moveTo>
                <a:lnTo>
                  <a:pt x="8529195" y="0"/>
                </a:lnTo>
                <a:lnTo>
                  <a:pt x="3855331" y="6858000"/>
                </a:lnTo>
                <a:lnTo>
                  <a:pt x="0" y="6858000"/>
                </a:lnTo>
                <a:lnTo>
                  <a:pt x="0" y="40092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8699C6-66E2-4021-B8D3-9AB367DC28F6}"/>
              </a:ext>
            </a:extLst>
          </p:cNvPr>
          <p:cNvSpPr/>
          <p:nvPr/>
        </p:nvSpPr>
        <p:spPr>
          <a:xfrm>
            <a:off x="1977121" y="1351102"/>
            <a:ext cx="11875772" cy="1666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7000">
                <a:schemeClr val="bg2">
                  <a:lumMod val="10000"/>
                  <a:lumOff val="90000"/>
                </a:schemeClr>
              </a:gs>
              <a:gs pos="8300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lin ang="12600000" scaled="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2D1A0-FB4B-481B-A52F-4B02695E85F2}"/>
              </a:ext>
            </a:extLst>
          </p:cNvPr>
          <p:cNvSpPr/>
          <p:nvPr/>
        </p:nvSpPr>
        <p:spPr>
          <a:xfrm>
            <a:off x="2323061" y="3098939"/>
            <a:ext cx="11529832" cy="17348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7000">
                <a:schemeClr val="bg2">
                  <a:lumMod val="10000"/>
                  <a:lumOff val="90000"/>
                </a:schemeClr>
              </a:gs>
              <a:gs pos="8300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lin ang="12600000" scaled="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11CB89-6713-410D-B06E-224D93D0A1CC}"/>
              </a:ext>
            </a:extLst>
          </p:cNvPr>
          <p:cNvSpPr txBox="1"/>
          <p:nvPr/>
        </p:nvSpPr>
        <p:spPr>
          <a:xfrm>
            <a:off x="4948686" y="3165105"/>
            <a:ext cx="8904207" cy="156966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of submissions and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 innovation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Leverage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Pandemic preparedness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DF4E24-68B2-4628-BE11-E37BBB52E663}"/>
              </a:ext>
            </a:extLst>
          </p:cNvPr>
          <p:cNvGrpSpPr/>
          <p:nvPr/>
        </p:nvGrpSpPr>
        <p:grpSpPr>
          <a:xfrm>
            <a:off x="2312086" y="4911531"/>
            <a:ext cx="11696000" cy="2608043"/>
            <a:chOff x="3036570" y="3885369"/>
            <a:chExt cx="9314042" cy="217337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7000">
                <a:schemeClr val="bg2">
                  <a:lumMod val="10000"/>
                  <a:lumOff val="90000"/>
                </a:schemeClr>
              </a:gs>
              <a:gs pos="8300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lin ang="12600000" scaled="0"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2530FF-7D99-4100-A3D8-8953DB97CBBA}"/>
                </a:ext>
              </a:extLst>
            </p:cNvPr>
            <p:cNvSpPr/>
            <p:nvPr/>
          </p:nvSpPr>
          <p:spPr>
            <a:xfrm>
              <a:off x="3036570" y="3885369"/>
              <a:ext cx="9190455" cy="217337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572682-5B4E-4DAB-90AA-D5FBC8309ED3}"/>
                </a:ext>
              </a:extLst>
            </p:cNvPr>
            <p:cNvSpPr txBox="1"/>
            <p:nvPr/>
          </p:nvSpPr>
          <p:spPr>
            <a:xfrm>
              <a:off x="5530501" y="3970320"/>
              <a:ext cx="6820111" cy="1923604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Promotes a transparent, efficient, and predictable regulatory environment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Supports innovation driven by patient needs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Reduces regulatory redundancy that pulls resources away from research &amp; development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Decisions on where to market products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748A81C-3CC8-438F-A0E0-D762216A828E}"/>
              </a:ext>
            </a:extLst>
          </p:cNvPr>
          <p:cNvSpPr txBox="1"/>
          <p:nvPr/>
        </p:nvSpPr>
        <p:spPr>
          <a:xfrm>
            <a:off x="629393" y="267835"/>
            <a:ext cx="1368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Globally Harmonized Approach Benefits All Stakeholders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BD23AB-2395-4BEC-BFC0-9A28CCBD205A}"/>
              </a:ext>
            </a:extLst>
          </p:cNvPr>
          <p:cNvGrpSpPr/>
          <p:nvPr/>
        </p:nvGrpSpPr>
        <p:grpSpPr>
          <a:xfrm>
            <a:off x="1293952" y="4821274"/>
            <a:ext cx="4169664" cy="3523488"/>
            <a:chOff x="2071852" y="3202647"/>
            <a:chExt cx="3474720" cy="2936240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5AA55D9-C4F8-46B4-ABC0-8C06EA381C55}"/>
                </a:ext>
              </a:extLst>
            </p:cNvPr>
            <p:cNvSpPr/>
            <p:nvPr/>
          </p:nvSpPr>
          <p:spPr>
            <a:xfrm>
              <a:off x="2071852" y="3202647"/>
              <a:ext cx="3474720" cy="2936240"/>
            </a:xfrm>
            <a:prstGeom prst="parallelogram">
              <a:avLst>
                <a:gd name="adj" fmla="val 68072"/>
              </a:avLst>
            </a:prstGeom>
            <a:gradFill>
              <a:gsLst>
                <a:gs pos="0">
                  <a:schemeClr val="accent1">
                    <a:lumMod val="50000"/>
                    <a:alpha val="0"/>
                  </a:schemeClr>
                </a:gs>
                <a:gs pos="4000">
                  <a:schemeClr val="accent1">
                    <a:lumMod val="75000"/>
                  </a:schemeClr>
                </a:gs>
                <a:gs pos="98000">
                  <a:schemeClr val="accent1">
                    <a:lumMod val="50000"/>
                  </a:schemeClr>
                </a:gs>
                <a:gs pos="100000">
                  <a:schemeClr val="accent1">
                    <a:lumMod val="50000"/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76200" dist="762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71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4ED03D-7D52-4FD0-B8AF-18C42DB92514}"/>
                </a:ext>
              </a:extLst>
            </p:cNvPr>
            <p:cNvSpPr txBox="1"/>
            <p:nvPr/>
          </p:nvSpPr>
          <p:spPr>
            <a:xfrm>
              <a:off x="3912075" y="3333185"/>
              <a:ext cx="7493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prstClr val="white"/>
                  </a:solidFill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F78239-0DB3-4107-9BC7-8CEA3B39DBFD}"/>
                </a:ext>
              </a:extLst>
            </p:cNvPr>
            <p:cNvSpPr txBox="1"/>
            <p:nvPr/>
          </p:nvSpPr>
          <p:spPr>
            <a:xfrm>
              <a:off x="3538550" y="4159382"/>
              <a:ext cx="1013873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prstClr val="white"/>
                  </a:solidFill>
                </a:rPr>
                <a:t>Industry</a:t>
              </a:r>
            </a:p>
          </p:txBody>
        </p:sp>
        <p:grpSp>
          <p:nvGrpSpPr>
            <p:cNvPr id="22" name="Group 960">
              <a:extLst>
                <a:ext uri="{FF2B5EF4-FFF2-40B4-BE49-F238E27FC236}">
                  <a16:creationId xmlns:a16="http://schemas.microsoft.com/office/drawing/2014/main" id="{9700E42C-3938-4F87-81BC-6260AC75E5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54619" y="5125680"/>
              <a:ext cx="1141563" cy="819904"/>
              <a:chOff x="-12" y="1176"/>
              <a:chExt cx="3478" cy="2498"/>
            </a:xfrm>
          </p:grpSpPr>
          <p:sp>
            <p:nvSpPr>
              <p:cNvPr id="23" name="AutoShape 959">
                <a:extLst>
                  <a:ext uri="{FF2B5EF4-FFF2-40B4-BE49-F238E27FC236}">
                    <a16:creationId xmlns:a16="http://schemas.microsoft.com/office/drawing/2014/main" id="{731D15F8-5F4C-4E0B-8ED6-64F2B575655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12" y="1176"/>
                <a:ext cx="3478" cy="2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961">
                <a:extLst>
                  <a:ext uri="{FF2B5EF4-FFF2-40B4-BE49-F238E27FC236}">
                    <a16:creationId xmlns:a16="http://schemas.microsoft.com/office/drawing/2014/main" id="{27B64E9D-D211-4941-B455-0CFE2DEBD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" y="1708"/>
                <a:ext cx="582" cy="380"/>
              </a:xfrm>
              <a:custGeom>
                <a:avLst/>
                <a:gdLst>
                  <a:gd name="T0" fmla="*/ 582 w 582"/>
                  <a:gd name="T1" fmla="*/ 0 h 380"/>
                  <a:gd name="T2" fmla="*/ 92 w 582"/>
                  <a:gd name="T3" fmla="*/ 0 h 380"/>
                  <a:gd name="T4" fmla="*/ 92 w 582"/>
                  <a:gd name="T5" fmla="*/ 0 h 380"/>
                  <a:gd name="T6" fmla="*/ 64 w 582"/>
                  <a:gd name="T7" fmla="*/ 94 h 380"/>
                  <a:gd name="T8" fmla="*/ 38 w 582"/>
                  <a:gd name="T9" fmla="*/ 188 h 380"/>
                  <a:gd name="T10" fmla="*/ 18 w 582"/>
                  <a:gd name="T11" fmla="*/ 284 h 380"/>
                  <a:gd name="T12" fmla="*/ 0 w 582"/>
                  <a:gd name="T13" fmla="*/ 380 h 380"/>
                  <a:gd name="T14" fmla="*/ 582 w 582"/>
                  <a:gd name="T15" fmla="*/ 380 h 380"/>
                  <a:gd name="T16" fmla="*/ 582 w 582"/>
                  <a:gd name="T17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2" h="380">
                    <a:moveTo>
                      <a:pt x="582" y="0"/>
                    </a:moveTo>
                    <a:lnTo>
                      <a:pt x="92" y="0"/>
                    </a:lnTo>
                    <a:lnTo>
                      <a:pt x="92" y="0"/>
                    </a:lnTo>
                    <a:lnTo>
                      <a:pt x="64" y="94"/>
                    </a:lnTo>
                    <a:lnTo>
                      <a:pt x="38" y="188"/>
                    </a:lnTo>
                    <a:lnTo>
                      <a:pt x="18" y="284"/>
                    </a:lnTo>
                    <a:lnTo>
                      <a:pt x="0" y="380"/>
                    </a:lnTo>
                    <a:lnTo>
                      <a:pt x="582" y="380"/>
                    </a:lnTo>
                    <a:lnTo>
                      <a:pt x="582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962">
                <a:extLst>
                  <a:ext uri="{FF2B5EF4-FFF2-40B4-BE49-F238E27FC236}">
                    <a16:creationId xmlns:a16="http://schemas.microsoft.com/office/drawing/2014/main" id="{2CFD1DEE-FBC0-4C2B-BF47-486E2EAD8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3316"/>
                <a:ext cx="440" cy="358"/>
              </a:xfrm>
              <a:custGeom>
                <a:avLst/>
                <a:gdLst>
                  <a:gd name="T0" fmla="*/ 0 w 440"/>
                  <a:gd name="T1" fmla="*/ 358 h 358"/>
                  <a:gd name="T2" fmla="*/ 0 w 440"/>
                  <a:gd name="T3" fmla="*/ 358 h 358"/>
                  <a:gd name="T4" fmla="*/ 76 w 440"/>
                  <a:gd name="T5" fmla="*/ 350 h 358"/>
                  <a:gd name="T6" fmla="*/ 150 w 440"/>
                  <a:gd name="T7" fmla="*/ 340 h 358"/>
                  <a:gd name="T8" fmla="*/ 222 w 440"/>
                  <a:gd name="T9" fmla="*/ 324 h 358"/>
                  <a:gd name="T10" fmla="*/ 294 w 440"/>
                  <a:gd name="T11" fmla="*/ 304 h 358"/>
                  <a:gd name="T12" fmla="*/ 294 w 440"/>
                  <a:gd name="T13" fmla="*/ 304 h 358"/>
                  <a:gd name="T14" fmla="*/ 334 w 440"/>
                  <a:gd name="T15" fmla="*/ 230 h 358"/>
                  <a:gd name="T16" fmla="*/ 372 w 440"/>
                  <a:gd name="T17" fmla="*/ 154 h 358"/>
                  <a:gd name="T18" fmla="*/ 408 w 440"/>
                  <a:gd name="T19" fmla="*/ 76 h 358"/>
                  <a:gd name="T20" fmla="*/ 440 w 440"/>
                  <a:gd name="T21" fmla="*/ 0 h 358"/>
                  <a:gd name="T22" fmla="*/ 0 w 440"/>
                  <a:gd name="T23" fmla="*/ 0 h 358"/>
                  <a:gd name="T24" fmla="*/ 0 w 440"/>
                  <a:gd name="T25" fmla="*/ 358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0" h="358">
                    <a:moveTo>
                      <a:pt x="0" y="358"/>
                    </a:moveTo>
                    <a:lnTo>
                      <a:pt x="0" y="358"/>
                    </a:lnTo>
                    <a:lnTo>
                      <a:pt x="76" y="350"/>
                    </a:lnTo>
                    <a:lnTo>
                      <a:pt x="150" y="340"/>
                    </a:lnTo>
                    <a:lnTo>
                      <a:pt x="222" y="324"/>
                    </a:lnTo>
                    <a:lnTo>
                      <a:pt x="294" y="304"/>
                    </a:lnTo>
                    <a:lnTo>
                      <a:pt x="294" y="304"/>
                    </a:lnTo>
                    <a:lnTo>
                      <a:pt x="334" y="230"/>
                    </a:lnTo>
                    <a:lnTo>
                      <a:pt x="372" y="154"/>
                    </a:lnTo>
                    <a:lnTo>
                      <a:pt x="408" y="76"/>
                    </a:lnTo>
                    <a:lnTo>
                      <a:pt x="440" y="0"/>
                    </a:lnTo>
                    <a:lnTo>
                      <a:pt x="0" y="0"/>
                    </a:lnTo>
                    <a:lnTo>
                      <a:pt x="0" y="358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963">
                <a:extLst>
                  <a:ext uri="{FF2B5EF4-FFF2-40B4-BE49-F238E27FC236}">
                    <a16:creationId xmlns:a16="http://schemas.microsoft.com/office/drawing/2014/main" id="{21B9CEFA-EBF9-4327-AB90-44ABAFC25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1344"/>
                <a:ext cx="322" cy="232"/>
              </a:xfrm>
              <a:custGeom>
                <a:avLst/>
                <a:gdLst>
                  <a:gd name="T0" fmla="*/ 322 w 322"/>
                  <a:gd name="T1" fmla="*/ 232 h 232"/>
                  <a:gd name="T2" fmla="*/ 322 w 322"/>
                  <a:gd name="T3" fmla="*/ 232 h 232"/>
                  <a:gd name="T4" fmla="*/ 286 w 322"/>
                  <a:gd name="T5" fmla="*/ 196 h 232"/>
                  <a:gd name="T6" fmla="*/ 248 w 322"/>
                  <a:gd name="T7" fmla="*/ 164 h 232"/>
                  <a:gd name="T8" fmla="*/ 210 w 322"/>
                  <a:gd name="T9" fmla="*/ 132 h 232"/>
                  <a:gd name="T10" fmla="*/ 170 w 322"/>
                  <a:gd name="T11" fmla="*/ 102 h 232"/>
                  <a:gd name="T12" fmla="*/ 130 w 322"/>
                  <a:gd name="T13" fmla="*/ 74 h 232"/>
                  <a:gd name="T14" fmla="*/ 88 w 322"/>
                  <a:gd name="T15" fmla="*/ 48 h 232"/>
                  <a:gd name="T16" fmla="*/ 44 w 322"/>
                  <a:gd name="T17" fmla="*/ 22 h 232"/>
                  <a:gd name="T18" fmla="*/ 0 w 322"/>
                  <a:gd name="T19" fmla="*/ 0 h 232"/>
                  <a:gd name="T20" fmla="*/ 0 w 322"/>
                  <a:gd name="T21" fmla="*/ 0 h 232"/>
                  <a:gd name="T22" fmla="*/ 26 w 322"/>
                  <a:gd name="T23" fmla="*/ 56 h 232"/>
                  <a:gd name="T24" fmla="*/ 52 w 322"/>
                  <a:gd name="T25" fmla="*/ 114 h 232"/>
                  <a:gd name="T26" fmla="*/ 76 w 322"/>
                  <a:gd name="T27" fmla="*/ 172 h 232"/>
                  <a:gd name="T28" fmla="*/ 98 w 322"/>
                  <a:gd name="T29" fmla="*/ 232 h 232"/>
                  <a:gd name="T30" fmla="*/ 322 w 322"/>
                  <a:gd name="T31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2" h="232">
                    <a:moveTo>
                      <a:pt x="322" y="232"/>
                    </a:moveTo>
                    <a:lnTo>
                      <a:pt x="322" y="232"/>
                    </a:lnTo>
                    <a:lnTo>
                      <a:pt x="286" y="196"/>
                    </a:lnTo>
                    <a:lnTo>
                      <a:pt x="248" y="164"/>
                    </a:lnTo>
                    <a:lnTo>
                      <a:pt x="210" y="132"/>
                    </a:lnTo>
                    <a:lnTo>
                      <a:pt x="170" y="102"/>
                    </a:lnTo>
                    <a:lnTo>
                      <a:pt x="130" y="74"/>
                    </a:lnTo>
                    <a:lnTo>
                      <a:pt x="88" y="48"/>
                    </a:lnTo>
                    <a:lnTo>
                      <a:pt x="44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56"/>
                    </a:lnTo>
                    <a:lnTo>
                      <a:pt x="52" y="114"/>
                    </a:lnTo>
                    <a:lnTo>
                      <a:pt x="76" y="172"/>
                    </a:lnTo>
                    <a:lnTo>
                      <a:pt x="98" y="232"/>
                    </a:lnTo>
                    <a:lnTo>
                      <a:pt x="322" y="232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964">
                <a:extLst>
                  <a:ext uri="{FF2B5EF4-FFF2-40B4-BE49-F238E27FC236}">
                    <a16:creationId xmlns:a16="http://schemas.microsoft.com/office/drawing/2014/main" id="{51E92866-8040-4508-BF6A-89A5916AC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" y="1344"/>
                <a:ext cx="322" cy="232"/>
              </a:xfrm>
              <a:custGeom>
                <a:avLst/>
                <a:gdLst>
                  <a:gd name="T0" fmla="*/ 322 w 322"/>
                  <a:gd name="T1" fmla="*/ 0 h 232"/>
                  <a:gd name="T2" fmla="*/ 322 w 322"/>
                  <a:gd name="T3" fmla="*/ 0 h 232"/>
                  <a:gd name="T4" fmla="*/ 278 w 322"/>
                  <a:gd name="T5" fmla="*/ 22 h 232"/>
                  <a:gd name="T6" fmla="*/ 236 w 322"/>
                  <a:gd name="T7" fmla="*/ 48 h 232"/>
                  <a:gd name="T8" fmla="*/ 192 w 322"/>
                  <a:gd name="T9" fmla="*/ 74 h 232"/>
                  <a:gd name="T10" fmla="*/ 152 w 322"/>
                  <a:gd name="T11" fmla="*/ 102 h 232"/>
                  <a:gd name="T12" fmla="*/ 112 w 322"/>
                  <a:gd name="T13" fmla="*/ 132 h 232"/>
                  <a:gd name="T14" fmla="*/ 74 w 322"/>
                  <a:gd name="T15" fmla="*/ 164 h 232"/>
                  <a:gd name="T16" fmla="*/ 36 w 322"/>
                  <a:gd name="T17" fmla="*/ 196 h 232"/>
                  <a:gd name="T18" fmla="*/ 0 w 322"/>
                  <a:gd name="T19" fmla="*/ 232 h 232"/>
                  <a:gd name="T20" fmla="*/ 224 w 322"/>
                  <a:gd name="T21" fmla="*/ 232 h 232"/>
                  <a:gd name="T22" fmla="*/ 224 w 322"/>
                  <a:gd name="T23" fmla="*/ 232 h 232"/>
                  <a:gd name="T24" fmla="*/ 246 w 322"/>
                  <a:gd name="T25" fmla="*/ 172 h 232"/>
                  <a:gd name="T26" fmla="*/ 270 w 322"/>
                  <a:gd name="T27" fmla="*/ 114 h 232"/>
                  <a:gd name="T28" fmla="*/ 296 w 322"/>
                  <a:gd name="T29" fmla="*/ 56 h 232"/>
                  <a:gd name="T30" fmla="*/ 322 w 322"/>
                  <a:gd name="T31" fmla="*/ 0 h 232"/>
                  <a:gd name="T32" fmla="*/ 322 w 322"/>
                  <a:gd name="T33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2" h="232">
                    <a:moveTo>
                      <a:pt x="322" y="0"/>
                    </a:moveTo>
                    <a:lnTo>
                      <a:pt x="322" y="0"/>
                    </a:lnTo>
                    <a:lnTo>
                      <a:pt x="278" y="22"/>
                    </a:lnTo>
                    <a:lnTo>
                      <a:pt x="236" y="48"/>
                    </a:lnTo>
                    <a:lnTo>
                      <a:pt x="192" y="74"/>
                    </a:lnTo>
                    <a:lnTo>
                      <a:pt x="152" y="102"/>
                    </a:lnTo>
                    <a:lnTo>
                      <a:pt x="112" y="132"/>
                    </a:lnTo>
                    <a:lnTo>
                      <a:pt x="74" y="164"/>
                    </a:lnTo>
                    <a:lnTo>
                      <a:pt x="36" y="196"/>
                    </a:lnTo>
                    <a:lnTo>
                      <a:pt x="0" y="232"/>
                    </a:lnTo>
                    <a:lnTo>
                      <a:pt x="224" y="232"/>
                    </a:lnTo>
                    <a:lnTo>
                      <a:pt x="224" y="232"/>
                    </a:lnTo>
                    <a:lnTo>
                      <a:pt x="246" y="172"/>
                    </a:lnTo>
                    <a:lnTo>
                      <a:pt x="270" y="114"/>
                    </a:lnTo>
                    <a:lnTo>
                      <a:pt x="296" y="56"/>
                    </a:lnTo>
                    <a:lnTo>
                      <a:pt x="322" y="0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965">
                <a:extLst>
                  <a:ext uri="{FF2B5EF4-FFF2-40B4-BE49-F238E27FC236}">
                    <a16:creationId xmlns:a16="http://schemas.microsoft.com/office/drawing/2014/main" id="{F6DBBEDA-CEB5-4032-B31D-9E8D33EB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" y="2220"/>
                <a:ext cx="434" cy="450"/>
              </a:xfrm>
              <a:custGeom>
                <a:avLst/>
                <a:gdLst>
                  <a:gd name="T0" fmla="*/ 434 w 434"/>
                  <a:gd name="T1" fmla="*/ 0 h 450"/>
                  <a:gd name="T2" fmla="*/ 20 w 434"/>
                  <a:gd name="T3" fmla="*/ 0 h 450"/>
                  <a:gd name="T4" fmla="*/ 20 w 434"/>
                  <a:gd name="T5" fmla="*/ 0 h 450"/>
                  <a:gd name="T6" fmla="*/ 12 w 434"/>
                  <a:gd name="T7" fmla="*/ 56 h 450"/>
                  <a:gd name="T8" fmla="*/ 4 w 434"/>
                  <a:gd name="T9" fmla="*/ 112 h 450"/>
                  <a:gd name="T10" fmla="*/ 0 w 434"/>
                  <a:gd name="T11" fmla="*/ 168 h 450"/>
                  <a:gd name="T12" fmla="*/ 0 w 434"/>
                  <a:gd name="T13" fmla="*/ 226 h 450"/>
                  <a:gd name="T14" fmla="*/ 0 w 434"/>
                  <a:gd name="T15" fmla="*/ 226 h 450"/>
                  <a:gd name="T16" fmla="*/ 0 w 434"/>
                  <a:gd name="T17" fmla="*/ 282 h 450"/>
                  <a:gd name="T18" fmla="*/ 4 w 434"/>
                  <a:gd name="T19" fmla="*/ 340 h 450"/>
                  <a:gd name="T20" fmla="*/ 12 w 434"/>
                  <a:gd name="T21" fmla="*/ 394 h 450"/>
                  <a:gd name="T22" fmla="*/ 20 w 434"/>
                  <a:gd name="T23" fmla="*/ 450 h 450"/>
                  <a:gd name="T24" fmla="*/ 434 w 434"/>
                  <a:gd name="T25" fmla="*/ 450 h 450"/>
                  <a:gd name="T26" fmla="*/ 434 w 434"/>
                  <a:gd name="T27" fmla="*/ 450 h 450"/>
                  <a:gd name="T28" fmla="*/ 430 w 434"/>
                  <a:gd name="T29" fmla="*/ 394 h 450"/>
                  <a:gd name="T30" fmla="*/ 426 w 434"/>
                  <a:gd name="T31" fmla="*/ 338 h 450"/>
                  <a:gd name="T32" fmla="*/ 424 w 434"/>
                  <a:gd name="T33" fmla="*/ 282 h 450"/>
                  <a:gd name="T34" fmla="*/ 424 w 434"/>
                  <a:gd name="T35" fmla="*/ 226 h 450"/>
                  <a:gd name="T36" fmla="*/ 424 w 434"/>
                  <a:gd name="T37" fmla="*/ 168 h 450"/>
                  <a:gd name="T38" fmla="*/ 426 w 434"/>
                  <a:gd name="T39" fmla="*/ 112 h 450"/>
                  <a:gd name="T40" fmla="*/ 430 w 434"/>
                  <a:gd name="T41" fmla="*/ 56 h 450"/>
                  <a:gd name="T42" fmla="*/ 434 w 434"/>
                  <a:gd name="T43" fmla="*/ 0 h 450"/>
                  <a:gd name="T44" fmla="*/ 434 w 434"/>
                  <a:gd name="T45" fmla="*/ 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34" h="450">
                    <a:moveTo>
                      <a:pt x="434" y="0"/>
                    </a:moveTo>
                    <a:lnTo>
                      <a:pt x="20" y="0"/>
                    </a:lnTo>
                    <a:lnTo>
                      <a:pt x="20" y="0"/>
                    </a:lnTo>
                    <a:lnTo>
                      <a:pt x="12" y="56"/>
                    </a:lnTo>
                    <a:lnTo>
                      <a:pt x="4" y="112"/>
                    </a:lnTo>
                    <a:lnTo>
                      <a:pt x="0" y="168"/>
                    </a:lnTo>
                    <a:lnTo>
                      <a:pt x="0" y="226"/>
                    </a:lnTo>
                    <a:lnTo>
                      <a:pt x="0" y="226"/>
                    </a:lnTo>
                    <a:lnTo>
                      <a:pt x="0" y="282"/>
                    </a:lnTo>
                    <a:lnTo>
                      <a:pt x="4" y="340"/>
                    </a:lnTo>
                    <a:lnTo>
                      <a:pt x="12" y="394"/>
                    </a:lnTo>
                    <a:lnTo>
                      <a:pt x="20" y="450"/>
                    </a:lnTo>
                    <a:lnTo>
                      <a:pt x="434" y="450"/>
                    </a:lnTo>
                    <a:lnTo>
                      <a:pt x="434" y="450"/>
                    </a:lnTo>
                    <a:lnTo>
                      <a:pt x="430" y="394"/>
                    </a:lnTo>
                    <a:lnTo>
                      <a:pt x="426" y="338"/>
                    </a:lnTo>
                    <a:lnTo>
                      <a:pt x="424" y="282"/>
                    </a:lnTo>
                    <a:lnTo>
                      <a:pt x="424" y="226"/>
                    </a:lnTo>
                    <a:lnTo>
                      <a:pt x="424" y="168"/>
                    </a:lnTo>
                    <a:lnTo>
                      <a:pt x="426" y="112"/>
                    </a:lnTo>
                    <a:lnTo>
                      <a:pt x="430" y="56"/>
                    </a:lnTo>
                    <a:lnTo>
                      <a:pt x="434" y="0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966">
                <a:extLst>
                  <a:ext uri="{FF2B5EF4-FFF2-40B4-BE49-F238E27FC236}">
                    <a16:creationId xmlns:a16="http://schemas.microsoft.com/office/drawing/2014/main" id="{3B300603-7810-4623-89F9-BEB52066A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802"/>
                <a:ext cx="486" cy="380"/>
              </a:xfrm>
              <a:custGeom>
                <a:avLst/>
                <a:gdLst>
                  <a:gd name="T0" fmla="*/ 398 w 486"/>
                  <a:gd name="T1" fmla="*/ 0 h 380"/>
                  <a:gd name="T2" fmla="*/ 0 w 486"/>
                  <a:gd name="T3" fmla="*/ 0 h 380"/>
                  <a:gd name="T4" fmla="*/ 0 w 486"/>
                  <a:gd name="T5" fmla="*/ 0 h 380"/>
                  <a:gd name="T6" fmla="*/ 18 w 486"/>
                  <a:gd name="T7" fmla="*/ 52 h 380"/>
                  <a:gd name="T8" fmla="*/ 36 w 486"/>
                  <a:gd name="T9" fmla="*/ 102 h 380"/>
                  <a:gd name="T10" fmla="*/ 58 w 486"/>
                  <a:gd name="T11" fmla="*/ 152 h 380"/>
                  <a:gd name="T12" fmla="*/ 80 w 486"/>
                  <a:gd name="T13" fmla="*/ 200 h 380"/>
                  <a:gd name="T14" fmla="*/ 106 w 486"/>
                  <a:gd name="T15" fmla="*/ 248 h 380"/>
                  <a:gd name="T16" fmla="*/ 134 w 486"/>
                  <a:gd name="T17" fmla="*/ 294 h 380"/>
                  <a:gd name="T18" fmla="*/ 162 w 486"/>
                  <a:gd name="T19" fmla="*/ 338 h 380"/>
                  <a:gd name="T20" fmla="*/ 194 w 486"/>
                  <a:gd name="T21" fmla="*/ 380 h 380"/>
                  <a:gd name="T22" fmla="*/ 486 w 486"/>
                  <a:gd name="T23" fmla="*/ 380 h 380"/>
                  <a:gd name="T24" fmla="*/ 486 w 486"/>
                  <a:gd name="T25" fmla="*/ 380 h 380"/>
                  <a:gd name="T26" fmla="*/ 458 w 486"/>
                  <a:gd name="T27" fmla="*/ 286 h 380"/>
                  <a:gd name="T28" fmla="*/ 434 w 486"/>
                  <a:gd name="T29" fmla="*/ 192 h 380"/>
                  <a:gd name="T30" fmla="*/ 414 w 486"/>
                  <a:gd name="T31" fmla="*/ 96 h 380"/>
                  <a:gd name="T32" fmla="*/ 398 w 486"/>
                  <a:gd name="T33" fmla="*/ 0 h 380"/>
                  <a:gd name="T34" fmla="*/ 398 w 486"/>
                  <a:gd name="T35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86" h="380">
                    <a:moveTo>
                      <a:pt x="398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52"/>
                    </a:lnTo>
                    <a:lnTo>
                      <a:pt x="36" y="102"/>
                    </a:lnTo>
                    <a:lnTo>
                      <a:pt x="58" y="152"/>
                    </a:lnTo>
                    <a:lnTo>
                      <a:pt x="80" y="200"/>
                    </a:lnTo>
                    <a:lnTo>
                      <a:pt x="106" y="248"/>
                    </a:lnTo>
                    <a:lnTo>
                      <a:pt x="134" y="294"/>
                    </a:lnTo>
                    <a:lnTo>
                      <a:pt x="162" y="338"/>
                    </a:lnTo>
                    <a:lnTo>
                      <a:pt x="194" y="380"/>
                    </a:lnTo>
                    <a:lnTo>
                      <a:pt x="486" y="380"/>
                    </a:lnTo>
                    <a:lnTo>
                      <a:pt x="486" y="380"/>
                    </a:lnTo>
                    <a:lnTo>
                      <a:pt x="458" y="286"/>
                    </a:lnTo>
                    <a:lnTo>
                      <a:pt x="434" y="192"/>
                    </a:lnTo>
                    <a:lnTo>
                      <a:pt x="414" y="96"/>
                    </a:lnTo>
                    <a:lnTo>
                      <a:pt x="398" y="0"/>
                    </a:lnTo>
                    <a:lnTo>
                      <a:pt x="398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967">
                <a:extLst>
                  <a:ext uri="{FF2B5EF4-FFF2-40B4-BE49-F238E27FC236}">
                    <a16:creationId xmlns:a16="http://schemas.microsoft.com/office/drawing/2014/main" id="{182A9EE4-407C-4370-A1E5-7D99D34C1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1708"/>
                <a:ext cx="486" cy="380"/>
              </a:xfrm>
              <a:custGeom>
                <a:avLst/>
                <a:gdLst>
                  <a:gd name="T0" fmla="*/ 486 w 486"/>
                  <a:gd name="T1" fmla="*/ 0 h 380"/>
                  <a:gd name="T2" fmla="*/ 194 w 486"/>
                  <a:gd name="T3" fmla="*/ 0 h 380"/>
                  <a:gd name="T4" fmla="*/ 194 w 486"/>
                  <a:gd name="T5" fmla="*/ 0 h 380"/>
                  <a:gd name="T6" fmla="*/ 162 w 486"/>
                  <a:gd name="T7" fmla="*/ 42 h 380"/>
                  <a:gd name="T8" fmla="*/ 134 w 486"/>
                  <a:gd name="T9" fmla="*/ 88 h 380"/>
                  <a:gd name="T10" fmla="*/ 106 w 486"/>
                  <a:gd name="T11" fmla="*/ 132 h 380"/>
                  <a:gd name="T12" fmla="*/ 80 w 486"/>
                  <a:gd name="T13" fmla="*/ 180 h 380"/>
                  <a:gd name="T14" fmla="*/ 58 w 486"/>
                  <a:gd name="T15" fmla="*/ 228 h 380"/>
                  <a:gd name="T16" fmla="*/ 36 w 486"/>
                  <a:gd name="T17" fmla="*/ 278 h 380"/>
                  <a:gd name="T18" fmla="*/ 18 w 486"/>
                  <a:gd name="T19" fmla="*/ 328 h 380"/>
                  <a:gd name="T20" fmla="*/ 0 w 486"/>
                  <a:gd name="T21" fmla="*/ 380 h 380"/>
                  <a:gd name="T22" fmla="*/ 398 w 486"/>
                  <a:gd name="T23" fmla="*/ 380 h 380"/>
                  <a:gd name="T24" fmla="*/ 398 w 486"/>
                  <a:gd name="T25" fmla="*/ 380 h 380"/>
                  <a:gd name="T26" fmla="*/ 414 w 486"/>
                  <a:gd name="T27" fmla="*/ 284 h 380"/>
                  <a:gd name="T28" fmla="*/ 434 w 486"/>
                  <a:gd name="T29" fmla="*/ 188 h 380"/>
                  <a:gd name="T30" fmla="*/ 458 w 486"/>
                  <a:gd name="T31" fmla="*/ 94 h 380"/>
                  <a:gd name="T32" fmla="*/ 486 w 486"/>
                  <a:gd name="T33" fmla="*/ 0 h 380"/>
                  <a:gd name="T34" fmla="*/ 486 w 486"/>
                  <a:gd name="T35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86" h="380">
                    <a:moveTo>
                      <a:pt x="486" y="0"/>
                    </a:moveTo>
                    <a:lnTo>
                      <a:pt x="194" y="0"/>
                    </a:lnTo>
                    <a:lnTo>
                      <a:pt x="194" y="0"/>
                    </a:lnTo>
                    <a:lnTo>
                      <a:pt x="162" y="42"/>
                    </a:lnTo>
                    <a:lnTo>
                      <a:pt x="134" y="88"/>
                    </a:lnTo>
                    <a:lnTo>
                      <a:pt x="106" y="132"/>
                    </a:lnTo>
                    <a:lnTo>
                      <a:pt x="80" y="180"/>
                    </a:lnTo>
                    <a:lnTo>
                      <a:pt x="58" y="228"/>
                    </a:lnTo>
                    <a:lnTo>
                      <a:pt x="36" y="278"/>
                    </a:lnTo>
                    <a:lnTo>
                      <a:pt x="18" y="328"/>
                    </a:lnTo>
                    <a:lnTo>
                      <a:pt x="0" y="380"/>
                    </a:lnTo>
                    <a:lnTo>
                      <a:pt x="398" y="380"/>
                    </a:lnTo>
                    <a:lnTo>
                      <a:pt x="398" y="380"/>
                    </a:lnTo>
                    <a:lnTo>
                      <a:pt x="414" y="284"/>
                    </a:lnTo>
                    <a:lnTo>
                      <a:pt x="434" y="188"/>
                    </a:lnTo>
                    <a:lnTo>
                      <a:pt x="458" y="94"/>
                    </a:lnTo>
                    <a:lnTo>
                      <a:pt x="486" y="0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968">
                <a:extLst>
                  <a:ext uri="{FF2B5EF4-FFF2-40B4-BE49-F238E27FC236}">
                    <a16:creationId xmlns:a16="http://schemas.microsoft.com/office/drawing/2014/main" id="{291E1F6C-505A-44E6-9C00-5BCC5500A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" y="2220"/>
                <a:ext cx="610" cy="450"/>
              </a:xfrm>
              <a:custGeom>
                <a:avLst/>
                <a:gdLst>
                  <a:gd name="T0" fmla="*/ 610 w 610"/>
                  <a:gd name="T1" fmla="*/ 0 h 450"/>
                  <a:gd name="T2" fmla="*/ 12 w 610"/>
                  <a:gd name="T3" fmla="*/ 0 h 450"/>
                  <a:gd name="T4" fmla="*/ 12 w 610"/>
                  <a:gd name="T5" fmla="*/ 0 h 450"/>
                  <a:gd name="T6" fmla="*/ 6 w 610"/>
                  <a:gd name="T7" fmla="*/ 56 h 450"/>
                  <a:gd name="T8" fmla="*/ 4 w 610"/>
                  <a:gd name="T9" fmla="*/ 112 h 450"/>
                  <a:gd name="T10" fmla="*/ 2 w 610"/>
                  <a:gd name="T11" fmla="*/ 168 h 450"/>
                  <a:gd name="T12" fmla="*/ 0 w 610"/>
                  <a:gd name="T13" fmla="*/ 226 h 450"/>
                  <a:gd name="T14" fmla="*/ 2 w 610"/>
                  <a:gd name="T15" fmla="*/ 282 h 450"/>
                  <a:gd name="T16" fmla="*/ 4 w 610"/>
                  <a:gd name="T17" fmla="*/ 338 h 450"/>
                  <a:gd name="T18" fmla="*/ 6 w 610"/>
                  <a:gd name="T19" fmla="*/ 394 h 450"/>
                  <a:gd name="T20" fmla="*/ 12 w 610"/>
                  <a:gd name="T21" fmla="*/ 450 h 450"/>
                  <a:gd name="T22" fmla="*/ 610 w 610"/>
                  <a:gd name="T23" fmla="*/ 450 h 450"/>
                  <a:gd name="T24" fmla="*/ 610 w 610"/>
                  <a:gd name="T25" fmla="*/ 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0" h="450">
                    <a:moveTo>
                      <a:pt x="610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6" y="56"/>
                    </a:lnTo>
                    <a:lnTo>
                      <a:pt x="4" y="112"/>
                    </a:lnTo>
                    <a:lnTo>
                      <a:pt x="2" y="168"/>
                    </a:lnTo>
                    <a:lnTo>
                      <a:pt x="0" y="226"/>
                    </a:lnTo>
                    <a:lnTo>
                      <a:pt x="2" y="282"/>
                    </a:lnTo>
                    <a:lnTo>
                      <a:pt x="4" y="338"/>
                    </a:lnTo>
                    <a:lnTo>
                      <a:pt x="6" y="394"/>
                    </a:lnTo>
                    <a:lnTo>
                      <a:pt x="12" y="450"/>
                    </a:lnTo>
                    <a:lnTo>
                      <a:pt x="610" y="450"/>
                    </a:lnTo>
                    <a:lnTo>
                      <a:pt x="610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969">
                <a:extLst>
                  <a:ext uri="{FF2B5EF4-FFF2-40B4-BE49-F238E27FC236}">
                    <a16:creationId xmlns:a16="http://schemas.microsoft.com/office/drawing/2014/main" id="{C21AAA4F-0A74-459D-8BAD-7BE645D5F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" y="1218"/>
                <a:ext cx="442" cy="358"/>
              </a:xfrm>
              <a:custGeom>
                <a:avLst/>
                <a:gdLst>
                  <a:gd name="T0" fmla="*/ 442 w 442"/>
                  <a:gd name="T1" fmla="*/ 0 h 358"/>
                  <a:gd name="T2" fmla="*/ 442 w 442"/>
                  <a:gd name="T3" fmla="*/ 0 h 358"/>
                  <a:gd name="T4" fmla="*/ 366 w 442"/>
                  <a:gd name="T5" fmla="*/ 6 h 358"/>
                  <a:gd name="T6" fmla="*/ 290 w 442"/>
                  <a:gd name="T7" fmla="*/ 16 h 358"/>
                  <a:gd name="T8" fmla="*/ 218 w 442"/>
                  <a:gd name="T9" fmla="*/ 32 h 358"/>
                  <a:gd name="T10" fmla="*/ 146 w 442"/>
                  <a:gd name="T11" fmla="*/ 52 h 358"/>
                  <a:gd name="T12" fmla="*/ 146 w 442"/>
                  <a:gd name="T13" fmla="*/ 52 h 358"/>
                  <a:gd name="T14" fmla="*/ 106 w 442"/>
                  <a:gd name="T15" fmla="*/ 126 h 358"/>
                  <a:gd name="T16" fmla="*/ 68 w 442"/>
                  <a:gd name="T17" fmla="*/ 202 h 358"/>
                  <a:gd name="T18" fmla="*/ 34 w 442"/>
                  <a:gd name="T19" fmla="*/ 280 h 358"/>
                  <a:gd name="T20" fmla="*/ 0 w 442"/>
                  <a:gd name="T21" fmla="*/ 358 h 358"/>
                  <a:gd name="T22" fmla="*/ 442 w 442"/>
                  <a:gd name="T23" fmla="*/ 358 h 358"/>
                  <a:gd name="T24" fmla="*/ 442 w 442"/>
                  <a:gd name="T25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2" h="358">
                    <a:moveTo>
                      <a:pt x="442" y="0"/>
                    </a:moveTo>
                    <a:lnTo>
                      <a:pt x="442" y="0"/>
                    </a:lnTo>
                    <a:lnTo>
                      <a:pt x="366" y="6"/>
                    </a:lnTo>
                    <a:lnTo>
                      <a:pt x="290" y="16"/>
                    </a:lnTo>
                    <a:lnTo>
                      <a:pt x="218" y="32"/>
                    </a:lnTo>
                    <a:lnTo>
                      <a:pt x="146" y="52"/>
                    </a:lnTo>
                    <a:lnTo>
                      <a:pt x="146" y="52"/>
                    </a:lnTo>
                    <a:lnTo>
                      <a:pt x="106" y="126"/>
                    </a:lnTo>
                    <a:lnTo>
                      <a:pt x="68" y="202"/>
                    </a:lnTo>
                    <a:lnTo>
                      <a:pt x="34" y="280"/>
                    </a:lnTo>
                    <a:lnTo>
                      <a:pt x="0" y="358"/>
                    </a:lnTo>
                    <a:lnTo>
                      <a:pt x="442" y="358"/>
                    </a:lnTo>
                    <a:lnTo>
                      <a:pt x="442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970">
                <a:extLst>
                  <a:ext uri="{FF2B5EF4-FFF2-40B4-BE49-F238E27FC236}">
                    <a16:creationId xmlns:a16="http://schemas.microsoft.com/office/drawing/2014/main" id="{10078A4B-D0D8-4059-82D8-43FBCF359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1708"/>
                <a:ext cx="580" cy="380"/>
              </a:xfrm>
              <a:custGeom>
                <a:avLst/>
                <a:gdLst>
                  <a:gd name="T0" fmla="*/ 0 w 580"/>
                  <a:gd name="T1" fmla="*/ 380 h 380"/>
                  <a:gd name="T2" fmla="*/ 580 w 580"/>
                  <a:gd name="T3" fmla="*/ 380 h 380"/>
                  <a:gd name="T4" fmla="*/ 580 w 580"/>
                  <a:gd name="T5" fmla="*/ 380 h 380"/>
                  <a:gd name="T6" fmla="*/ 562 w 580"/>
                  <a:gd name="T7" fmla="*/ 284 h 380"/>
                  <a:gd name="T8" fmla="*/ 542 w 580"/>
                  <a:gd name="T9" fmla="*/ 188 h 380"/>
                  <a:gd name="T10" fmla="*/ 516 w 580"/>
                  <a:gd name="T11" fmla="*/ 94 h 380"/>
                  <a:gd name="T12" fmla="*/ 488 w 580"/>
                  <a:gd name="T13" fmla="*/ 0 h 380"/>
                  <a:gd name="T14" fmla="*/ 0 w 580"/>
                  <a:gd name="T15" fmla="*/ 0 h 380"/>
                  <a:gd name="T16" fmla="*/ 0 w 580"/>
                  <a:gd name="T17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0" h="380">
                    <a:moveTo>
                      <a:pt x="0" y="380"/>
                    </a:moveTo>
                    <a:lnTo>
                      <a:pt x="580" y="380"/>
                    </a:lnTo>
                    <a:lnTo>
                      <a:pt x="580" y="380"/>
                    </a:lnTo>
                    <a:lnTo>
                      <a:pt x="562" y="284"/>
                    </a:lnTo>
                    <a:lnTo>
                      <a:pt x="542" y="188"/>
                    </a:lnTo>
                    <a:lnTo>
                      <a:pt x="516" y="94"/>
                    </a:lnTo>
                    <a:lnTo>
                      <a:pt x="488" y="0"/>
                    </a:lnTo>
                    <a:lnTo>
                      <a:pt x="0" y="0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971">
                <a:extLst>
                  <a:ext uri="{FF2B5EF4-FFF2-40B4-BE49-F238E27FC236}">
                    <a16:creationId xmlns:a16="http://schemas.microsoft.com/office/drawing/2014/main" id="{DEC896DD-B8A2-4940-92D1-16AAA2AE7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" y="3316"/>
                <a:ext cx="442" cy="358"/>
              </a:xfrm>
              <a:custGeom>
                <a:avLst/>
                <a:gdLst>
                  <a:gd name="T0" fmla="*/ 442 w 442"/>
                  <a:gd name="T1" fmla="*/ 0 h 358"/>
                  <a:gd name="T2" fmla="*/ 0 w 442"/>
                  <a:gd name="T3" fmla="*/ 0 h 358"/>
                  <a:gd name="T4" fmla="*/ 0 w 442"/>
                  <a:gd name="T5" fmla="*/ 0 h 358"/>
                  <a:gd name="T6" fmla="*/ 34 w 442"/>
                  <a:gd name="T7" fmla="*/ 76 h 358"/>
                  <a:gd name="T8" fmla="*/ 68 w 442"/>
                  <a:gd name="T9" fmla="*/ 154 h 358"/>
                  <a:gd name="T10" fmla="*/ 106 w 442"/>
                  <a:gd name="T11" fmla="*/ 230 h 358"/>
                  <a:gd name="T12" fmla="*/ 146 w 442"/>
                  <a:gd name="T13" fmla="*/ 304 h 358"/>
                  <a:gd name="T14" fmla="*/ 146 w 442"/>
                  <a:gd name="T15" fmla="*/ 304 h 358"/>
                  <a:gd name="T16" fmla="*/ 218 w 442"/>
                  <a:gd name="T17" fmla="*/ 324 h 358"/>
                  <a:gd name="T18" fmla="*/ 290 w 442"/>
                  <a:gd name="T19" fmla="*/ 340 h 358"/>
                  <a:gd name="T20" fmla="*/ 366 w 442"/>
                  <a:gd name="T21" fmla="*/ 350 h 358"/>
                  <a:gd name="T22" fmla="*/ 442 w 442"/>
                  <a:gd name="T23" fmla="*/ 358 h 358"/>
                  <a:gd name="T24" fmla="*/ 442 w 442"/>
                  <a:gd name="T25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2" h="358">
                    <a:moveTo>
                      <a:pt x="44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4" y="76"/>
                    </a:lnTo>
                    <a:lnTo>
                      <a:pt x="68" y="154"/>
                    </a:lnTo>
                    <a:lnTo>
                      <a:pt x="106" y="230"/>
                    </a:lnTo>
                    <a:lnTo>
                      <a:pt x="146" y="304"/>
                    </a:lnTo>
                    <a:lnTo>
                      <a:pt x="146" y="304"/>
                    </a:lnTo>
                    <a:lnTo>
                      <a:pt x="218" y="324"/>
                    </a:lnTo>
                    <a:lnTo>
                      <a:pt x="290" y="340"/>
                    </a:lnTo>
                    <a:lnTo>
                      <a:pt x="366" y="350"/>
                    </a:lnTo>
                    <a:lnTo>
                      <a:pt x="442" y="358"/>
                    </a:lnTo>
                    <a:lnTo>
                      <a:pt x="442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972">
                <a:extLst>
                  <a:ext uri="{FF2B5EF4-FFF2-40B4-BE49-F238E27FC236}">
                    <a16:creationId xmlns:a16="http://schemas.microsoft.com/office/drawing/2014/main" id="{ECF4D1AE-F66F-4DA2-900B-1677908DF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1218"/>
                <a:ext cx="440" cy="358"/>
              </a:xfrm>
              <a:custGeom>
                <a:avLst/>
                <a:gdLst>
                  <a:gd name="T0" fmla="*/ 0 w 440"/>
                  <a:gd name="T1" fmla="*/ 358 h 358"/>
                  <a:gd name="T2" fmla="*/ 440 w 440"/>
                  <a:gd name="T3" fmla="*/ 358 h 358"/>
                  <a:gd name="T4" fmla="*/ 440 w 440"/>
                  <a:gd name="T5" fmla="*/ 358 h 358"/>
                  <a:gd name="T6" fmla="*/ 408 w 440"/>
                  <a:gd name="T7" fmla="*/ 280 h 358"/>
                  <a:gd name="T8" fmla="*/ 372 w 440"/>
                  <a:gd name="T9" fmla="*/ 202 h 358"/>
                  <a:gd name="T10" fmla="*/ 334 w 440"/>
                  <a:gd name="T11" fmla="*/ 126 h 358"/>
                  <a:gd name="T12" fmla="*/ 294 w 440"/>
                  <a:gd name="T13" fmla="*/ 52 h 358"/>
                  <a:gd name="T14" fmla="*/ 294 w 440"/>
                  <a:gd name="T15" fmla="*/ 52 h 358"/>
                  <a:gd name="T16" fmla="*/ 222 w 440"/>
                  <a:gd name="T17" fmla="*/ 32 h 358"/>
                  <a:gd name="T18" fmla="*/ 150 w 440"/>
                  <a:gd name="T19" fmla="*/ 16 h 358"/>
                  <a:gd name="T20" fmla="*/ 76 w 440"/>
                  <a:gd name="T21" fmla="*/ 6 h 358"/>
                  <a:gd name="T22" fmla="*/ 0 w 440"/>
                  <a:gd name="T23" fmla="*/ 0 h 358"/>
                  <a:gd name="T24" fmla="*/ 0 w 440"/>
                  <a:gd name="T25" fmla="*/ 358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0" h="358">
                    <a:moveTo>
                      <a:pt x="0" y="358"/>
                    </a:moveTo>
                    <a:lnTo>
                      <a:pt x="440" y="358"/>
                    </a:lnTo>
                    <a:lnTo>
                      <a:pt x="440" y="358"/>
                    </a:lnTo>
                    <a:lnTo>
                      <a:pt x="408" y="280"/>
                    </a:lnTo>
                    <a:lnTo>
                      <a:pt x="372" y="202"/>
                    </a:lnTo>
                    <a:lnTo>
                      <a:pt x="334" y="126"/>
                    </a:lnTo>
                    <a:lnTo>
                      <a:pt x="294" y="52"/>
                    </a:lnTo>
                    <a:lnTo>
                      <a:pt x="294" y="52"/>
                    </a:lnTo>
                    <a:lnTo>
                      <a:pt x="222" y="32"/>
                    </a:lnTo>
                    <a:lnTo>
                      <a:pt x="150" y="16"/>
                    </a:lnTo>
                    <a:lnTo>
                      <a:pt x="76" y="6"/>
                    </a:lnTo>
                    <a:lnTo>
                      <a:pt x="0" y="0"/>
                    </a:lnTo>
                    <a:lnTo>
                      <a:pt x="0" y="358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973">
                <a:extLst>
                  <a:ext uri="{FF2B5EF4-FFF2-40B4-BE49-F238E27FC236}">
                    <a16:creationId xmlns:a16="http://schemas.microsoft.com/office/drawing/2014/main" id="{EBB35EF1-7DB6-40C6-A590-D8E877E90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" y="2802"/>
                <a:ext cx="582" cy="380"/>
              </a:xfrm>
              <a:custGeom>
                <a:avLst/>
                <a:gdLst>
                  <a:gd name="T0" fmla="*/ 0 w 582"/>
                  <a:gd name="T1" fmla="*/ 0 h 380"/>
                  <a:gd name="T2" fmla="*/ 0 w 582"/>
                  <a:gd name="T3" fmla="*/ 0 h 380"/>
                  <a:gd name="T4" fmla="*/ 18 w 582"/>
                  <a:gd name="T5" fmla="*/ 96 h 380"/>
                  <a:gd name="T6" fmla="*/ 38 w 582"/>
                  <a:gd name="T7" fmla="*/ 192 h 380"/>
                  <a:gd name="T8" fmla="*/ 64 w 582"/>
                  <a:gd name="T9" fmla="*/ 286 h 380"/>
                  <a:gd name="T10" fmla="*/ 92 w 582"/>
                  <a:gd name="T11" fmla="*/ 380 h 380"/>
                  <a:gd name="T12" fmla="*/ 582 w 582"/>
                  <a:gd name="T13" fmla="*/ 380 h 380"/>
                  <a:gd name="T14" fmla="*/ 582 w 582"/>
                  <a:gd name="T15" fmla="*/ 0 h 380"/>
                  <a:gd name="T16" fmla="*/ 0 w 582"/>
                  <a:gd name="T17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2" h="380">
                    <a:moveTo>
                      <a:pt x="0" y="0"/>
                    </a:moveTo>
                    <a:lnTo>
                      <a:pt x="0" y="0"/>
                    </a:lnTo>
                    <a:lnTo>
                      <a:pt x="18" y="96"/>
                    </a:lnTo>
                    <a:lnTo>
                      <a:pt x="38" y="192"/>
                    </a:lnTo>
                    <a:lnTo>
                      <a:pt x="64" y="286"/>
                    </a:lnTo>
                    <a:lnTo>
                      <a:pt x="92" y="380"/>
                    </a:lnTo>
                    <a:lnTo>
                      <a:pt x="582" y="380"/>
                    </a:lnTo>
                    <a:lnTo>
                      <a:pt x="58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974">
                <a:extLst>
                  <a:ext uri="{FF2B5EF4-FFF2-40B4-BE49-F238E27FC236}">
                    <a16:creationId xmlns:a16="http://schemas.microsoft.com/office/drawing/2014/main" id="{99248A4C-1CE8-4780-9DC7-E23FBB427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2220"/>
                <a:ext cx="608" cy="450"/>
              </a:xfrm>
              <a:custGeom>
                <a:avLst/>
                <a:gdLst>
                  <a:gd name="T0" fmla="*/ 0 w 608"/>
                  <a:gd name="T1" fmla="*/ 450 h 450"/>
                  <a:gd name="T2" fmla="*/ 596 w 608"/>
                  <a:gd name="T3" fmla="*/ 450 h 450"/>
                  <a:gd name="T4" fmla="*/ 596 w 608"/>
                  <a:gd name="T5" fmla="*/ 450 h 450"/>
                  <a:gd name="T6" fmla="*/ 602 w 608"/>
                  <a:gd name="T7" fmla="*/ 394 h 450"/>
                  <a:gd name="T8" fmla="*/ 604 w 608"/>
                  <a:gd name="T9" fmla="*/ 338 h 450"/>
                  <a:gd name="T10" fmla="*/ 606 w 608"/>
                  <a:gd name="T11" fmla="*/ 282 h 450"/>
                  <a:gd name="T12" fmla="*/ 608 w 608"/>
                  <a:gd name="T13" fmla="*/ 226 h 450"/>
                  <a:gd name="T14" fmla="*/ 606 w 608"/>
                  <a:gd name="T15" fmla="*/ 168 h 450"/>
                  <a:gd name="T16" fmla="*/ 604 w 608"/>
                  <a:gd name="T17" fmla="*/ 112 h 450"/>
                  <a:gd name="T18" fmla="*/ 602 w 608"/>
                  <a:gd name="T19" fmla="*/ 56 h 450"/>
                  <a:gd name="T20" fmla="*/ 596 w 608"/>
                  <a:gd name="T21" fmla="*/ 0 h 450"/>
                  <a:gd name="T22" fmla="*/ 0 w 608"/>
                  <a:gd name="T23" fmla="*/ 0 h 450"/>
                  <a:gd name="T24" fmla="*/ 0 w 608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8" h="450">
                    <a:moveTo>
                      <a:pt x="0" y="450"/>
                    </a:moveTo>
                    <a:lnTo>
                      <a:pt x="596" y="450"/>
                    </a:lnTo>
                    <a:lnTo>
                      <a:pt x="596" y="450"/>
                    </a:lnTo>
                    <a:lnTo>
                      <a:pt x="602" y="394"/>
                    </a:lnTo>
                    <a:lnTo>
                      <a:pt x="604" y="338"/>
                    </a:lnTo>
                    <a:lnTo>
                      <a:pt x="606" y="282"/>
                    </a:lnTo>
                    <a:lnTo>
                      <a:pt x="608" y="226"/>
                    </a:lnTo>
                    <a:lnTo>
                      <a:pt x="606" y="168"/>
                    </a:lnTo>
                    <a:lnTo>
                      <a:pt x="604" y="112"/>
                    </a:lnTo>
                    <a:lnTo>
                      <a:pt x="602" y="56"/>
                    </a:lnTo>
                    <a:lnTo>
                      <a:pt x="596" y="0"/>
                    </a:lnTo>
                    <a:lnTo>
                      <a:pt x="0" y="0"/>
                    </a:lnTo>
                    <a:lnTo>
                      <a:pt x="0" y="45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975">
                <a:extLst>
                  <a:ext uri="{FF2B5EF4-FFF2-40B4-BE49-F238E27FC236}">
                    <a16:creationId xmlns:a16="http://schemas.microsoft.com/office/drawing/2014/main" id="{3ABF402C-80CB-41D9-93FC-D6FC3A5C5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2802"/>
                <a:ext cx="580" cy="380"/>
              </a:xfrm>
              <a:custGeom>
                <a:avLst/>
                <a:gdLst>
                  <a:gd name="T0" fmla="*/ 0 w 580"/>
                  <a:gd name="T1" fmla="*/ 380 h 380"/>
                  <a:gd name="T2" fmla="*/ 488 w 580"/>
                  <a:gd name="T3" fmla="*/ 380 h 380"/>
                  <a:gd name="T4" fmla="*/ 488 w 580"/>
                  <a:gd name="T5" fmla="*/ 380 h 380"/>
                  <a:gd name="T6" fmla="*/ 516 w 580"/>
                  <a:gd name="T7" fmla="*/ 286 h 380"/>
                  <a:gd name="T8" fmla="*/ 542 w 580"/>
                  <a:gd name="T9" fmla="*/ 192 h 380"/>
                  <a:gd name="T10" fmla="*/ 562 w 580"/>
                  <a:gd name="T11" fmla="*/ 96 h 380"/>
                  <a:gd name="T12" fmla="*/ 580 w 580"/>
                  <a:gd name="T13" fmla="*/ 0 h 380"/>
                  <a:gd name="T14" fmla="*/ 0 w 580"/>
                  <a:gd name="T15" fmla="*/ 0 h 380"/>
                  <a:gd name="T16" fmla="*/ 0 w 580"/>
                  <a:gd name="T17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0" h="380">
                    <a:moveTo>
                      <a:pt x="0" y="380"/>
                    </a:moveTo>
                    <a:lnTo>
                      <a:pt x="488" y="380"/>
                    </a:lnTo>
                    <a:lnTo>
                      <a:pt x="488" y="380"/>
                    </a:lnTo>
                    <a:lnTo>
                      <a:pt x="516" y="286"/>
                    </a:lnTo>
                    <a:lnTo>
                      <a:pt x="542" y="192"/>
                    </a:lnTo>
                    <a:lnTo>
                      <a:pt x="562" y="96"/>
                    </a:lnTo>
                    <a:lnTo>
                      <a:pt x="580" y="0"/>
                    </a:lnTo>
                    <a:lnTo>
                      <a:pt x="0" y="0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976">
                <a:extLst>
                  <a:ext uri="{FF2B5EF4-FFF2-40B4-BE49-F238E27FC236}">
                    <a16:creationId xmlns:a16="http://schemas.microsoft.com/office/drawing/2014/main" id="{C47D7C10-8A33-4E41-AC19-E3ACC4EB5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" y="3316"/>
                <a:ext cx="322" cy="230"/>
              </a:xfrm>
              <a:custGeom>
                <a:avLst/>
                <a:gdLst>
                  <a:gd name="T0" fmla="*/ 0 w 322"/>
                  <a:gd name="T1" fmla="*/ 0 h 230"/>
                  <a:gd name="T2" fmla="*/ 0 w 322"/>
                  <a:gd name="T3" fmla="*/ 0 h 230"/>
                  <a:gd name="T4" fmla="*/ 36 w 322"/>
                  <a:gd name="T5" fmla="*/ 34 h 230"/>
                  <a:gd name="T6" fmla="*/ 74 w 322"/>
                  <a:gd name="T7" fmla="*/ 66 h 230"/>
                  <a:gd name="T8" fmla="*/ 112 w 322"/>
                  <a:gd name="T9" fmla="*/ 98 h 230"/>
                  <a:gd name="T10" fmla="*/ 152 w 322"/>
                  <a:gd name="T11" fmla="*/ 128 h 230"/>
                  <a:gd name="T12" fmla="*/ 192 w 322"/>
                  <a:gd name="T13" fmla="*/ 156 h 230"/>
                  <a:gd name="T14" fmla="*/ 236 w 322"/>
                  <a:gd name="T15" fmla="*/ 182 h 230"/>
                  <a:gd name="T16" fmla="*/ 278 w 322"/>
                  <a:gd name="T17" fmla="*/ 208 h 230"/>
                  <a:gd name="T18" fmla="*/ 322 w 322"/>
                  <a:gd name="T19" fmla="*/ 230 h 230"/>
                  <a:gd name="T20" fmla="*/ 322 w 322"/>
                  <a:gd name="T21" fmla="*/ 230 h 230"/>
                  <a:gd name="T22" fmla="*/ 296 w 322"/>
                  <a:gd name="T23" fmla="*/ 174 h 230"/>
                  <a:gd name="T24" fmla="*/ 270 w 322"/>
                  <a:gd name="T25" fmla="*/ 116 h 230"/>
                  <a:gd name="T26" fmla="*/ 246 w 322"/>
                  <a:gd name="T27" fmla="*/ 58 h 230"/>
                  <a:gd name="T28" fmla="*/ 224 w 322"/>
                  <a:gd name="T29" fmla="*/ 0 h 230"/>
                  <a:gd name="T30" fmla="*/ 0 w 322"/>
                  <a:gd name="T3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2" h="230">
                    <a:moveTo>
                      <a:pt x="0" y="0"/>
                    </a:moveTo>
                    <a:lnTo>
                      <a:pt x="0" y="0"/>
                    </a:lnTo>
                    <a:lnTo>
                      <a:pt x="36" y="34"/>
                    </a:lnTo>
                    <a:lnTo>
                      <a:pt x="74" y="66"/>
                    </a:lnTo>
                    <a:lnTo>
                      <a:pt x="112" y="98"/>
                    </a:lnTo>
                    <a:lnTo>
                      <a:pt x="152" y="128"/>
                    </a:lnTo>
                    <a:lnTo>
                      <a:pt x="192" y="156"/>
                    </a:lnTo>
                    <a:lnTo>
                      <a:pt x="236" y="182"/>
                    </a:lnTo>
                    <a:lnTo>
                      <a:pt x="278" y="208"/>
                    </a:lnTo>
                    <a:lnTo>
                      <a:pt x="322" y="230"/>
                    </a:lnTo>
                    <a:lnTo>
                      <a:pt x="322" y="230"/>
                    </a:lnTo>
                    <a:lnTo>
                      <a:pt x="296" y="174"/>
                    </a:lnTo>
                    <a:lnTo>
                      <a:pt x="270" y="116"/>
                    </a:lnTo>
                    <a:lnTo>
                      <a:pt x="246" y="58"/>
                    </a:lnTo>
                    <a:lnTo>
                      <a:pt x="2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977">
                <a:extLst>
                  <a:ext uri="{FF2B5EF4-FFF2-40B4-BE49-F238E27FC236}">
                    <a16:creationId xmlns:a16="http://schemas.microsoft.com/office/drawing/2014/main" id="{17F8D6CF-D6CF-45C7-BE79-FFB673E6C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2220"/>
                <a:ext cx="434" cy="450"/>
              </a:xfrm>
              <a:custGeom>
                <a:avLst/>
                <a:gdLst>
                  <a:gd name="T0" fmla="*/ 0 w 434"/>
                  <a:gd name="T1" fmla="*/ 450 h 450"/>
                  <a:gd name="T2" fmla="*/ 414 w 434"/>
                  <a:gd name="T3" fmla="*/ 450 h 450"/>
                  <a:gd name="T4" fmla="*/ 414 w 434"/>
                  <a:gd name="T5" fmla="*/ 450 h 450"/>
                  <a:gd name="T6" fmla="*/ 422 w 434"/>
                  <a:gd name="T7" fmla="*/ 394 h 450"/>
                  <a:gd name="T8" fmla="*/ 430 w 434"/>
                  <a:gd name="T9" fmla="*/ 340 h 450"/>
                  <a:gd name="T10" fmla="*/ 434 w 434"/>
                  <a:gd name="T11" fmla="*/ 282 h 450"/>
                  <a:gd name="T12" fmla="*/ 434 w 434"/>
                  <a:gd name="T13" fmla="*/ 226 h 450"/>
                  <a:gd name="T14" fmla="*/ 434 w 434"/>
                  <a:gd name="T15" fmla="*/ 226 h 450"/>
                  <a:gd name="T16" fmla="*/ 434 w 434"/>
                  <a:gd name="T17" fmla="*/ 168 h 450"/>
                  <a:gd name="T18" fmla="*/ 430 w 434"/>
                  <a:gd name="T19" fmla="*/ 112 h 450"/>
                  <a:gd name="T20" fmla="*/ 422 w 434"/>
                  <a:gd name="T21" fmla="*/ 56 h 450"/>
                  <a:gd name="T22" fmla="*/ 414 w 434"/>
                  <a:gd name="T23" fmla="*/ 0 h 450"/>
                  <a:gd name="T24" fmla="*/ 0 w 434"/>
                  <a:gd name="T25" fmla="*/ 0 h 450"/>
                  <a:gd name="T26" fmla="*/ 0 w 434"/>
                  <a:gd name="T27" fmla="*/ 0 h 450"/>
                  <a:gd name="T28" fmla="*/ 4 w 434"/>
                  <a:gd name="T29" fmla="*/ 56 h 450"/>
                  <a:gd name="T30" fmla="*/ 8 w 434"/>
                  <a:gd name="T31" fmla="*/ 112 h 450"/>
                  <a:gd name="T32" fmla="*/ 10 w 434"/>
                  <a:gd name="T33" fmla="*/ 168 h 450"/>
                  <a:gd name="T34" fmla="*/ 10 w 434"/>
                  <a:gd name="T35" fmla="*/ 226 h 450"/>
                  <a:gd name="T36" fmla="*/ 10 w 434"/>
                  <a:gd name="T37" fmla="*/ 282 h 450"/>
                  <a:gd name="T38" fmla="*/ 8 w 434"/>
                  <a:gd name="T39" fmla="*/ 338 h 450"/>
                  <a:gd name="T40" fmla="*/ 4 w 434"/>
                  <a:gd name="T41" fmla="*/ 394 h 450"/>
                  <a:gd name="T42" fmla="*/ 0 w 434"/>
                  <a:gd name="T43" fmla="*/ 450 h 450"/>
                  <a:gd name="T44" fmla="*/ 0 w 434"/>
                  <a:gd name="T4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34" h="450">
                    <a:moveTo>
                      <a:pt x="0" y="450"/>
                    </a:moveTo>
                    <a:lnTo>
                      <a:pt x="414" y="450"/>
                    </a:lnTo>
                    <a:lnTo>
                      <a:pt x="414" y="450"/>
                    </a:lnTo>
                    <a:lnTo>
                      <a:pt x="422" y="394"/>
                    </a:lnTo>
                    <a:lnTo>
                      <a:pt x="430" y="340"/>
                    </a:lnTo>
                    <a:lnTo>
                      <a:pt x="434" y="282"/>
                    </a:lnTo>
                    <a:lnTo>
                      <a:pt x="434" y="226"/>
                    </a:lnTo>
                    <a:lnTo>
                      <a:pt x="434" y="226"/>
                    </a:lnTo>
                    <a:lnTo>
                      <a:pt x="434" y="168"/>
                    </a:lnTo>
                    <a:lnTo>
                      <a:pt x="430" y="112"/>
                    </a:lnTo>
                    <a:lnTo>
                      <a:pt x="422" y="56"/>
                    </a:lnTo>
                    <a:lnTo>
                      <a:pt x="41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56"/>
                    </a:lnTo>
                    <a:lnTo>
                      <a:pt x="8" y="112"/>
                    </a:lnTo>
                    <a:lnTo>
                      <a:pt x="10" y="168"/>
                    </a:lnTo>
                    <a:lnTo>
                      <a:pt x="10" y="226"/>
                    </a:lnTo>
                    <a:lnTo>
                      <a:pt x="10" y="282"/>
                    </a:lnTo>
                    <a:lnTo>
                      <a:pt x="8" y="338"/>
                    </a:lnTo>
                    <a:lnTo>
                      <a:pt x="4" y="394"/>
                    </a:lnTo>
                    <a:lnTo>
                      <a:pt x="0" y="450"/>
                    </a:lnTo>
                    <a:lnTo>
                      <a:pt x="0" y="45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978">
                <a:extLst>
                  <a:ext uri="{FF2B5EF4-FFF2-40B4-BE49-F238E27FC236}">
                    <a16:creationId xmlns:a16="http://schemas.microsoft.com/office/drawing/2014/main" id="{10EB5B01-196D-4DCA-B578-D5AABDC1E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316"/>
                <a:ext cx="322" cy="230"/>
              </a:xfrm>
              <a:custGeom>
                <a:avLst/>
                <a:gdLst>
                  <a:gd name="T0" fmla="*/ 0 w 322"/>
                  <a:gd name="T1" fmla="*/ 230 h 230"/>
                  <a:gd name="T2" fmla="*/ 0 w 322"/>
                  <a:gd name="T3" fmla="*/ 230 h 230"/>
                  <a:gd name="T4" fmla="*/ 44 w 322"/>
                  <a:gd name="T5" fmla="*/ 208 h 230"/>
                  <a:gd name="T6" fmla="*/ 88 w 322"/>
                  <a:gd name="T7" fmla="*/ 182 h 230"/>
                  <a:gd name="T8" fmla="*/ 130 w 322"/>
                  <a:gd name="T9" fmla="*/ 156 h 230"/>
                  <a:gd name="T10" fmla="*/ 170 w 322"/>
                  <a:gd name="T11" fmla="*/ 128 h 230"/>
                  <a:gd name="T12" fmla="*/ 210 w 322"/>
                  <a:gd name="T13" fmla="*/ 98 h 230"/>
                  <a:gd name="T14" fmla="*/ 248 w 322"/>
                  <a:gd name="T15" fmla="*/ 66 h 230"/>
                  <a:gd name="T16" fmla="*/ 286 w 322"/>
                  <a:gd name="T17" fmla="*/ 34 h 230"/>
                  <a:gd name="T18" fmla="*/ 322 w 322"/>
                  <a:gd name="T19" fmla="*/ 0 h 230"/>
                  <a:gd name="T20" fmla="*/ 98 w 322"/>
                  <a:gd name="T21" fmla="*/ 0 h 230"/>
                  <a:gd name="T22" fmla="*/ 98 w 322"/>
                  <a:gd name="T23" fmla="*/ 0 h 230"/>
                  <a:gd name="T24" fmla="*/ 76 w 322"/>
                  <a:gd name="T25" fmla="*/ 58 h 230"/>
                  <a:gd name="T26" fmla="*/ 52 w 322"/>
                  <a:gd name="T27" fmla="*/ 116 h 230"/>
                  <a:gd name="T28" fmla="*/ 26 w 322"/>
                  <a:gd name="T29" fmla="*/ 174 h 230"/>
                  <a:gd name="T30" fmla="*/ 0 w 322"/>
                  <a:gd name="T31" fmla="*/ 230 h 230"/>
                  <a:gd name="T32" fmla="*/ 0 w 322"/>
                  <a:gd name="T33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2" h="230">
                    <a:moveTo>
                      <a:pt x="0" y="230"/>
                    </a:moveTo>
                    <a:lnTo>
                      <a:pt x="0" y="230"/>
                    </a:lnTo>
                    <a:lnTo>
                      <a:pt x="44" y="208"/>
                    </a:lnTo>
                    <a:lnTo>
                      <a:pt x="88" y="182"/>
                    </a:lnTo>
                    <a:lnTo>
                      <a:pt x="130" y="156"/>
                    </a:lnTo>
                    <a:lnTo>
                      <a:pt x="170" y="128"/>
                    </a:lnTo>
                    <a:lnTo>
                      <a:pt x="210" y="98"/>
                    </a:lnTo>
                    <a:lnTo>
                      <a:pt x="248" y="66"/>
                    </a:lnTo>
                    <a:lnTo>
                      <a:pt x="286" y="34"/>
                    </a:lnTo>
                    <a:lnTo>
                      <a:pt x="322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76" y="58"/>
                    </a:lnTo>
                    <a:lnTo>
                      <a:pt x="52" y="116"/>
                    </a:lnTo>
                    <a:lnTo>
                      <a:pt x="26" y="174"/>
                    </a:lnTo>
                    <a:lnTo>
                      <a:pt x="0" y="230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979">
                <a:extLst>
                  <a:ext uri="{FF2B5EF4-FFF2-40B4-BE49-F238E27FC236}">
                    <a16:creationId xmlns:a16="http://schemas.microsoft.com/office/drawing/2014/main" id="{A83FB10E-171D-414C-8C95-24BF55656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2802"/>
                <a:ext cx="486" cy="380"/>
              </a:xfrm>
              <a:custGeom>
                <a:avLst/>
                <a:gdLst>
                  <a:gd name="T0" fmla="*/ 0 w 486"/>
                  <a:gd name="T1" fmla="*/ 380 h 380"/>
                  <a:gd name="T2" fmla="*/ 292 w 486"/>
                  <a:gd name="T3" fmla="*/ 380 h 380"/>
                  <a:gd name="T4" fmla="*/ 292 w 486"/>
                  <a:gd name="T5" fmla="*/ 380 h 380"/>
                  <a:gd name="T6" fmla="*/ 324 w 486"/>
                  <a:gd name="T7" fmla="*/ 338 h 380"/>
                  <a:gd name="T8" fmla="*/ 354 w 486"/>
                  <a:gd name="T9" fmla="*/ 294 h 380"/>
                  <a:gd name="T10" fmla="*/ 380 w 486"/>
                  <a:gd name="T11" fmla="*/ 248 h 380"/>
                  <a:gd name="T12" fmla="*/ 406 w 486"/>
                  <a:gd name="T13" fmla="*/ 200 h 380"/>
                  <a:gd name="T14" fmla="*/ 428 w 486"/>
                  <a:gd name="T15" fmla="*/ 152 h 380"/>
                  <a:gd name="T16" fmla="*/ 450 w 486"/>
                  <a:gd name="T17" fmla="*/ 102 h 380"/>
                  <a:gd name="T18" fmla="*/ 470 w 486"/>
                  <a:gd name="T19" fmla="*/ 52 h 380"/>
                  <a:gd name="T20" fmla="*/ 486 w 486"/>
                  <a:gd name="T21" fmla="*/ 0 h 380"/>
                  <a:gd name="T22" fmla="*/ 88 w 486"/>
                  <a:gd name="T23" fmla="*/ 0 h 380"/>
                  <a:gd name="T24" fmla="*/ 88 w 486"/>
                  <a:gd name="T25" fmla="*/ 0 h 380"/>
                  <a:gd name="T26" fmla="*/ 72 w 486"/>
                  <a:gd name="T27" fmla="*/ 96 h 380"/>
                  <a:gd name="T28" fmla="*/ 52 w 486"/>
                  <a:gd name="T29" fmla="*/ 192 h 380"/>
                  <a:gd name="T30" fmla="*/ 28 w 486"/>
                  <a:gd name="T31" fmla="*/ 286 h 380"/>
                  <a:gd name="T32" fmla="*/ 0 w 486"/>
                  <a:gd name="T33" fmla="*/ 380 h 380"/>
                  <a:gd name="T34" fmla="*/ 0 w 486"/>
                  <a:gd name="T35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86" h="380">
                    <a:moveTo>
                      <a:pt x="0" y="380"/>
                    </a:moveTo>
                    <a:lnTo>
                      <a:pt x="292" y="380"/>
                    </a:lnTo>
                    <a:lnTo>
                      <a:pt x="292" y="380"/>
                    </a:lnTo>
                    <a:lnTo>
                      <a:pt x="324" y="338"/>
                    </a:lnTo>
                    <a:lnTo>
                      <a:pt x="354" y="294"/>
                    </a:lnTo>
                    <a:lnTo>
                      <a:pt x="380" y="248"/>
                    </a:lnTo>
                    <a:lnTo>
                      <a:pt x="406" y="200"/>
                    </a:lnTo>
                    <a:lnTo>
                      <a:pt x="428" y="152"/>
                    </a:lnTo>
                    <a:lnTo>
                      <a:pt x="450" y="102"/>
                    </a:lnTo>
                    <a:lnTo>
                      <a:pt x="470" y="52"/>
                    </a:lnTo>
                    <a:lnTo>
                      <a:pt x="486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72" y="96"/>
                    </a:lnTo>
                    <a:lnTo>
                      <a:pt x="52" y="192"/>
                    </a:lnTo>
                    <a:lnTo>
                      <a:pt x="28" y="286"/>
                    </a:lnTo>
                    <a:lnTo>
                      <a:pt x="0" y="380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980">
                <a:extLst>
                  <a:ext uri="{FF2B5EF4-FFF2-40B4-BE49-F238E27FC236}">
                    <a16:creationId xmlns:a16="http://schemas.microsoft.com/office/drawing/2014/main" id="{A339C096-C7BD-4F8A-B919-A259C3EEE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1708"/>
                <a:ext cx="486" cy="380"/>
              </a:xfrm>
              <a:custGeom>
                <a:avLst/>
                <a:gdLst>
                  <a:gd name="T0" fmla="*/ 0 w 486"/>
                  <a:gd name="T1" fmla="*/ 0 h 380"/>
                  <a:gd name="T2" fmla="*/ 0 w 486"/>
                  <a:gd name="T3" fmla="*/ 0 h 380"/>
                  <a:gd name="T4" fmla="*/ 28 w 486"/>
                  <a:gd name="T5" fmla="*/ 94 h 380"/>
                  <a:gd name="T6" fmla="*/ 52 w 486"/>
                  <a:gd name="T7" fmla="*/ 188 h 380"/>
                  <a:gd name="T8" fmla="*/ 72 w 486"/>
                  <a:gd name="T9" fmla="*/ 284 h 380"/>
                  <a:gd name="T10" fmla="*/ 88 w 486"/>
                  <a:gd name="T11" fmla="*/ 380 h 380"/>
                  <a:gd name="T12" fmla="*/ 486 w 486"/>
                  <a:gd name="T13" fmla="*/ 380 h 380"/>
                  <a:gd name="T14" fmla="*/ 486 w 486"/>
                  <a:gd name="T15" fmla="*/ 380 h 380"/>
                  <a:gd name="T16" fmla="*/ 470 w 486"/>
                  <a:gd name="T17" fmla="*/ 328 h 380"/>
                  <a:gd name="T18" fmla="*/ 450 w 486"/>
                  <a:gd name="T19" fmla="*/ 278 h 380"/>
                  <a:gd name="T20" fmla="*/ 428 w 486"/>
                  <a:gd name="T21" fmla="*/ 228 h 380"/>
                  <a:gd name="T22" fmla="*/ 406 w 486"/>
                  <a:gd name="T23" fmla="*/ 180 h 380"/>
                  <a:gd name="T24" fmla="*/ 380 w 486"/>
                  <a:gd name="T25" fmla="*/ 132 h 380"/>
                  <a:gd name="T26" fmla="*/ 354 w 486"/>
                  <a:gd name="T27" fmla="*/ 88 h 380"/>
                  <a:gd name="T28" fmla="*/ 324 w 486"/>
                  <a:gd name="T29" fmla="*/ 42 h 380"/>
                  <a:gd name="T30" fmla="*/ 292 w 486"/>
                  <a:gd name="T31" fmla="*/ 0 h 380"/>
                  <a:gd name="T32" fmla="*/ 0 w 486"/>
                  <a:gd name="T33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6" h="380">
                    <a:moveTo>
                      <a:pt x="0" y="0"/>
                    </a:moveTo>
                    <a:lnTo>
                      <a:pt x="0" y="0"/>
                    </a:lnTo>
                    <a:lnTo>
                      <a:pt x="28" y="94"/>
                    </a:lnTo>
                    <a:lnTo>
                      <a:pt x="52" y="188"/>
                    </a:lnTo>
                    <a:lnTo>
                      <a:pt x="72" y="284"/>
                    </a:lnTo>
                    <a:lnTo>
                      <a:pt x="88" y="380"/>
                    </a:lnTo>
                    <a:lnTo>
                      <a:pt x="486" y="380"/>
                    </a:lnTo>
                    <a:lnTo>
                      <a:pt x="486" y="380"/>
                    </a:lnTo>
                    <a:lnTo>
                      <a:pt x="470" y="328"/>
                    </a:lnTo>
                    <a:lnTo>
                      <a:pt x="450" y="278"/>
                    </a:lnTo>
                    <a:lnTo>
                      <a:pt x="428" y="228"/>
                    </a:lnTo>
                    <a:lnTo>
                      <a:pt x="406" y="180"/>
                    </a:lnTo>
                    <a:lnTo>
                      <a:pt x="380" y="132"/>
                    </a:lnTo>
                    <a:lnTo>
                      <a:pt x="354" y="88"/>
                    </a:lnTo>
                    <a:lnTo>
                      <a:pt x="324" y="42"/>
                    </a:lnTo>
                    <a:lnTo>
                      <a:pt x="2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981">
                <a:extLst>
                  <a:ext uri="{FF2B5EF4-FFF2-40B4-BE49-F238E27FC236}">
                    <a16:creationId xmlns:a16="http://schemas.microsoft.com/office/drawing/2014/main" id="{258D122B-22DC-4E85-832F-1362360CC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" y="1176"/>
                <a:ext cx="3478" cy="2440"/>
              </a:xfrm>
              <a:custGeom>
                <a:avLst/>
                <a:gdLst>
                  <a:gd name="T0" fmla="*/ 3478 w 3478"/>
                  <a:gd name="T1" fmla="*/ 1076 h 2440"/>
                  <a:gd name="T2" fmla="*/ 3350 w 3478"/>
                  <a:gd name="T3" fmla="*/ 570 h 2440"/>
                  <a:gd name="T4" fmla="*/ 2844 w 3478"/>
                  <a:gd name="T5" fmla="*/ 698 h 2440"/>
                  <a:gd name="T6" fmla="*/ 3060 w 3478"/>
                  <a:gd name="T7" fmla="*/ 826 h 2440"/>
                  <a:gd name="T8" fmla="*/ 2286 w 3478"/>
                  <a:gd name="T9" fmla="*/ 1922 h 2440"/>
                  <a:gd name="T10" fmla="*/ 1782 w 3478"/>
                  <a:gd name="T11" fmla="*/ 0 h 2440"/>
                  <a:gd name="T12" fmla="*/ 1200 w 3478"/>
                  <a:gd name="T13" fmla="*/ 1864 h 2440"/>
                  <a:gd name="T14" fmla="*/ 680 w 3478"/>
                  <a:gd name="T15" fmla="*/ 1220 h 2440"/>
                  <a:gd name="T16" fmla="*/ 0 w 3478"/>
                  <a:gd name="T17" fmla="*/ 1924 h 2440"/>
                  <a:gd name="T18" fmla="*/ 160 w 3478"/>
                  <a:gd name="T19" fmla="*/ 2078 h 2440"/>
                  <a:gd name="T20" fmla="*/ 666 w 3478"/>
                  <a:gd name="T21" fmla="*/ 1554 h 2440"/>
                  <a:gd name="T22" fmla="*/ 1288 w 3478"/>
                  <a:gd name="T23" fmla="*/ 2328 h 2440"/>
                  <a:gd name="T24" fmla="*/ 1764 w 3478"/>
                  <a:gd name="T25" fmla="*/ 806 h 2440"/>
                  <a:gd name="T26" fmla="*/ 2192 w 3478"/>
                  <a:gd name="T27" fmla="*/ 2440 h 2440"/>
                  <a:gd name="T28" fmla="*/ 3250 w 3478"/>
                  <a:gd name="T29" fmla="*/ 940 h 2440"/>
                  <a:gd name="T30" fmla="*/ 3478 w 3478"/>
                  <a:gd name="T31" fmla="*/ 1076 h 2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78" h="2440">
                    <a:moveTo>
                      <a:pt x="3478" y="1076"/>
                    </a:moveTo>
                    <a:lnTo>
                      <a:pt x="3350" y="570"/>
                    </a:lnTo>
                    <a:lnTo>
                      <a:pt x="2844" y="698"/>
                    </a:lnTo>
                    <a:lnTo>
                      <a:pt x="3060" y="826"/>
                    </a:lnTo>
                    <a:lnTo>
                      <a:pt x="2286" y="1922"/>
                    </a:lnTo>
                    <a:lnTo>
                      <a:pt x="1782" y="0"/>
                    </a:lnTo>
                    <a:lnTo>
                      <a:pt x="1200" y="1864"/>
                    </a:lnTo>
                    <a:lnTo>
                      <a:pt x="680" y="1220"/>
                    </a:lnTo>
                    <a:lnTo>
                      <a:pt x="0" y="1924"/>
                    </a:lnTo>
                    <a:lnTo>
                      <a:pt x="160" y="2078"/>
                    </a:lnTo>
                    <a:lnTo>
                      <a:pt x="666" y="1554"/>
                    </a:lnTo>
                    <a:lnTo>
                      <a:pt x="1288" y="2328"/>
                    </a:lnTo>
                    <a:lnTo>
                      <a:pt x="1764" y="806"/>
                    </a:lnTo>
                    <a:lnTo>
                      <a:pt x="2192" y="2440"/>
                    </a:lnTo>
                    <a:lnTo>
                      <a:pt x="3250" y="940"/>
                    </a:lnTo>
                    <a:lnTo>
                      <a:pt x="3478" y="1076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88C9627-FC3B-4E69-B4EF-CF3FD9335577}"/>
              </a:ext>
            </a:extLst>
          </p:cNvPr>
          <p:cNvGrpSpPr/>
          <p:nvPr/>
        </p:nvGrpSpPr>
        <p:grpSpPr>
          <a:xfrm>
            <a:off x="653846" y="3110128"/>
            <a:ext cx="4169664" cy="3523488"/>
            <a:chOff x="1451803" y="1979785"/>
            <a:chExt cx="3474720" cy="2936240"/>
          </a:xfrm>
        </p:grpSpPr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7915568F-FF41-4D7F-BB72-CCDC4A8CEC8E}"/>
                </a:ext>
              </a:extLst>
            </p:cNvPr>
            <p:cNvSpPr/>
            <p:nvPr/>
          </p:nvSpPr>
          <p:spPr>
            <a:xfrm>
              <a:off x="1451803" y="1979785"/>
              <a:ext cx="3474720" cy="2936240"/>
            </a:xfrm>
            <a:prstGeom prst="parallelogram">
              <a:avLst>
                <a:gd name="adj" fmla="val 68072"/>
              </a:avLst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2000">
                  <a:schemeClr val="accent2">
                    <a:lumMod val="40000"/>
                    <a:lumOff val="60000"/>
                  </a:schemeClr>
                </a:gs>
                <a:gs pos="9800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76200" dist="762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71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AAB061-8F1A-4D60-AC1D-200F1EB6E167}"/>
                </a:ext>
              </a:extLst>
            </p:cNvPr>
            <p:cNvSpPr txBox="1"/>
            <p:nvPr/>
          </p:nvSpPr>
          <p:spPr>
            <a:xfrm>
              <a:off x="3387283" y="2014332"/>
              <a:ext cx="7493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prstClr val="white"/>
                  </a:solidFill>
                </a:rPr>
                <a:t>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894DE41-61C2-470C-BB3B-4638663E746B}"/>
                </a:ext>
              </a:extLst>
            </p:cNvPr>
            <p:cNvSpPr txBox="1"/>
            <p:nvPr/>
          </p:nvSpPr>
          <p:spPr>
            <a:xfrm>
              <a:off x="2629431" y="2937465"/>
              <a:ext cx="1309620" cy="589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white"/>
                  </a:solidFill>
                </a:rPr>
                <a:t>Health Authorities</a:t>
              </a:r>
            </a:p>
          </p:txBody>
        </p:sp>
        <p:grpSp>
          <p:nvGrpSpPr>
            <p:cNvPr id="49" name="Group 999">
              <a:extLst>
                <a:ext uri="{FF2B5EF4-FFF2-40B4-BE49-F238E27FC236}">
                  <a16:creationId xmlns:a16="http://schemas.microsoft.com/office/drawing/2014/main" id="{388A2D45-44AF-4751-9071-B1D76B9F34E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064055" y="3917264"/>
              <a:ext cx="846258" cy="836446"/>
              <a:chOff x="1447" y="3259"/>
              <a:chExt cx="690" cy="682"/>
            </a:xfrm>
          </p:grpSpPr>
          <p:sp>
            <p:nvSpPr>
              <p:cNvPr id="50" name="AutoShape 998">
                <a:extLst>
                  <a:ext uri="{FF2B5EF4-FFF2-40B4-BE49-F238E27FC236}">
                    <a16:creationId xmlns:a16="http://schemas.microsoft.com/office/drawing/2014/main" id="{06F27428-05EA-414D-97A6-F22D0F003B4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447" y="3259"/>
                <a:ext cx="690" cy="68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000">
                <a:extLst>
                  <a:ext uri="{FF2B5EF4-FFF2-40B4-BE49-F238E27FC236}">
                    <a16:creationId xmlns:a16="http://schemas.microsoft.com/office/drawing/2014/main" id="{2A03788A-0828-4DD7-8333-8F07F6952C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5" y="3485"/>
                <a:ext cx="163" cy="351"/>
              </a:xfrm>
              <a:custGeom>
                <a:avLst/>
                <a:gdLst>
                  <a:gd name="T0" fmla="*/ 148 w 163"/>
                  <a:gd name="T1" fmla="*/ 39 h 351"/>
                  <a:gd name="T2" fmla="*/ 148 w 163"/>
                  <a:gd name="T3" fmla="*/ 312 h 351"/>
                  <a:gd name="T4" fmla="*/ 163 w 163"/>
                  <a:gd name="T5" fmla="*/ 312 h 351"/>
                  <a:gd name="T6" fmla="*/ 163 w 163"/>
                  <a:gd name="T7" fmla="*/ 351 h 351"/>
                  <a:gd name="T8" fmla="*/ 0 w 163"/>
                  <a:gd name="T9" fmla="*/ 351 h 351"/>
                  <a:gd name="T10" fmla="*/ 0 w 163"/>
                  <a:gd name="T11" fmla="*/ 312 h 351"/>
                  <a:gd name="T12" fmla="*/ 13 w 163"/>
                  <a:gd name="T13" fmla="*/ 312 h 351"/>
                  <a:gd name="T14" fmla="*/ 13 w 163"/>
                  <a:gd name="T15" fmla="*/ 39 h 351"/>
                  <a:gd name="T16" fmla="*/ 0 w 163"/>
                  <a:gd name="T17" fmla="*/ 39 h 351"/>
                  <a:gd name="T18" fmla="*/ 0 w 163"/>
                  <a:gd name="T19" fmla="*/ 0 h 351"/>
                  <a:gd name="T20" fmla="*/ 163 w 163"/>
                  <a:gd name="T21" fmla="*/ 0 h 351"/>
                  <a:gd name="T22" fmla="*/ 163 w 163"/>
                  <a:gd name="T23" fmla="*/ 39 h 351"/>
                  <a:gd name="T24" fmla="*/ 148 w 163"/>
                  <a:gd name="T25" fmla="*/ 39 h 351"/>
                  <a:gd name="T26" fmla="*/ 88 w 163"/>
                  <a:gd name="T27" fmla="*/ 50 h 351"/>
                  <a:gd name="T28" fmla="*/ 73 w 163"/>
                  <a:gd name="T29" fmla="*/ 50 h 351"/>
                  <a:gd name="T30" fmla="*/ 73 w 163"/>
                  <a:gd name="T31" fmla="*/ 305 h 351"/>
                  <a:gd name="T32" fmla="*/ 88 w 163"/>
                  <a:gd name="T33" fmla="*/ 305 h 351"/>
                  <a:gd name="T34" fmla="*/ 88 w 163"/>
                  <a:gd name="T35" fmla="*/ 50 h 351"/>
                  <a:gd name="T36" fmla="*/ 114 w 163"/>
                  <a:gd name="T37" fmla="*/ 305 h 351"/>
                  <a:gd name="T38" fmla="*/ 129 w 163"/>
                  <a:gd name="T39" fmla="*/ 305 h 351"/>
                  <a:gd name="T40" fmla="*/ 129 w 163"/>
                  <a:gd name="T41" fmla="*/ 50 h 351"/>
                  <a:gd name="T42" fmla="*/ 114 w 163"/>
                  <a:gd name="T43" fmla="*/ 50 h 351"/>
                  <a:gd name="T44" fmla="*/ 114 w 163"/>
                  <a:gd name="T45" fmla="*/ 305 h 351"/>
                  <a:gd name="T46" fmla="*/ 49 w 163"/>
                  <a:gd name="T47" fmla="*/ 50 h 351"/>
                  <a:gd name="T48" fmla="*/ 34 w 163"/>
                  <a:gd name="T49" fmla="*/ 50 h 351"/>
                  <a:gd name="T50" fmla="*/ 34 w 163"/>
                  <a:gd name="T51" fmla="*/ 305 h 351"/>
                  <a:gd name="T52" fmla="*/ 49 w 163"/>
                  <a:gd name="T53" fmla="*/ 305 h 351"/>
                  <a:gd name="T54" fmla="*/ 49 w 163"/>
                  <a:gd name="T55" fmla="*/ 5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3" h="351">
                    <a:moveTo>
                      <a:pt x="148" y="39"/>
                    </a:moveTo>
                    <a:lnTo>
                      <a:pt x="148" y="312"/>
                    </a:lnTo>
                    <a:lnTo>
                      <a:pt x="163" y="312"/>
                    </a:lnTo>
                    <a:lnTo>
                      <a:pt x="163" y="351"/>
                    </a:lnTo>
                    <a:lnTo>
                      <a:pt x="0" y="351"/>
                    </a:lnTo>
                    <a:lnTo>
                      <a:pt x="0" y="312"/>
                    </a:lnTo>
                    <a:lnTo>
                      <a:pt x="13" y="312"/>
                    </a:lnTo>
                    <a:lnTo>
                      <a:pt x="13" y="39"/>
                    </a:lnTo>
                    <a:lnTo>
                      <a:pt x="0" y="39"/>
                    </a:lnTo>
                    <a:lnTo>
                      <a:pt x="0" y="0"/>
                    </a:lnTo>
                    <a:lnTo>
                      <a:pt x="163" y="0"/>
                    </a:lnTo>
                    <a:lnTo>
                      <a:pt x="163" y="39"/>
                    </a:lnTo>
                    <a:lnTo>
                      <a:pt x="148" y="39"/>
                    </a:lnTo>
                    <a:close/>
                    <a:moveTo>
                      <a:pt x="88" y="50"/>
                    </a:moveTo>
                    <a:lnTo>
                      <a:pt x="73" y="50"/>
                    </a:lnTo>
                    <a:lnTo>
                      <a:pt x="73" y="305"/>
                    </a:lnTo>
                    <a:lnTo>
                      <a:pt x="88" y="305"/>
                    </a:lnTo>
                    <a:lnTo>
                      <a:pt x="88" y="50"/>
                    </a:lnTo>
                    <a:close/>
                    <a:moveTo>
                      <a:pt x="114" y="305"/>
                    </a:moveTo>
                    <a:lnTo>
                      <a:pt x="129" y="305"/>
                    </a:lnTo>
                    <a:lnTo>
                      <a:pt x="129" y="50"/>
                    </a:lnTo>
                    <a:lnTo>
                      <a:pt x="114" y="50"/>
                    </a:lnTo>
                    <a:lnTo>
                      <a:pt x="114" y="305"/>
                    </a:lnTo>
                    <a:close/>
                    <a:moveTo>
                      <a:pt x="49" y="50"/>
                    </a:moveTo>
                    <a:lnTo>
                      <a:pt x="34" y="50"/>
                    </a:lnTo>
                    <a:lnTo>
                      <a:pt x="34" y="305"/>
                    </a:lnTo>
                    <a:lnTo>
                      <a:pt x="49" y="305"/>
                    </a:lnTo>
                    <a:lnTo>
                      <a:pt x="49" y="5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001">
                <a:extLst>
                  <a:ext uri="{FF2B5EF4-FFF2-40B4-BE49-F238E27FC236}">
                    <a16:creationId xmlns:a16="http://schemas.microsoft.com/office/drawing/2014/main" id="{6BE2A2C0-1593-4906-BC28-ABDC5C544F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1" y="3485"/>
                <a:ext cx="162" cy="351"/>
              </a:xfrm>
              <a:custGeom>
                <a:avLst/>
                <a:gdLst>
                  <a:gd name="T0" fmla="*/ 149 w 162"/>
                  <a:gd name="T1" fmla="*/ 39 h 351"/>
                  <a:gd name="T2" fmla="*/ 149 w 162"/>
                  <a:gd name="T3" fmla="*/ 312 h 351"/>
                  <a:gd name="T4" fmla="*/ 162 w 162"/>
                  <a:gd name="T5" fmla="*/ 312 h 351"/>
                  <a:gd name="T6" fmla="*/ 162 w 162"/>
                  <a:gd name="T7" fmla="*/ 351 h 351"/>
                  <a:gd name="T8" fmla="*/ 0 w 162"/>
                  <a:gd name="T9" fmla="*/ 351 h 351"/>
                  <a:gd name="T10" fmla="*/ 0 w 162"/>
                  <a:gd name="T11" fmla="*/ 312 h 351"/>
                  <a:gd name="T12" fmla="*/ 14 w 162"/>
                  <a:gd name="T13" fmla="*/ 312 h 351"/>
                  <a:gd name="T14" fmla="*/ 14 w 162"/>
                  <a:gd name="T15" fmla="*/ 39 h 351"/>
                  <a:gd name="T16" fmla="*/ 0 w 162"/>
                  <a:gd name="T17" fmla="*/ 39 h 351"/>
                  <a:gd name="T18" fmla="*/ 0 w 162"/>
                  <a:gd name="T19" fmla="*/ 0 h 351"/>
                  <a:gd name="T20" fmla="*/ 162 w 162"/>
                  <a:gd name="T21" fmla="*/ 0 h 351"/>
                  <a:gd name="T22" fmla="*/ 162 w 162"/>
                  <a:gd name="T23" fmla="*/ 39 h 351"/>
                  <a:gd name="T24" fmla="*/ 149 w 162"/>
                  <a:gd name="T25" fmla="*/ 39 h 351"/>
                  <a:gd name="T26" fmla="*/ 89 w 162"/>
                  <a:gd name="T27" fmla="*/ 50 h 351"/>
                  <a:gd name="T28" fmla="*/ 74 w 162"/>
                  <a:gd name="T29" fmla="*/ 50 h 351"/>
                  <a:gd name="T30" fmla="*/ 74 w 162"/>
                  <a:gd name="T31" fmla="*/ 305 h 351"/>
                  <a:gd name="T32" fmla="*/ 89 w 162"/>
                  <a:gd name="T33" fmla="*/ 305 h 351"/>
                  <a:gd name="T34" fmla="*/ 89 w 162"/>
                  <a:gd name="T35" fmla="*/ 50 h 351"/>
                  <a:gd name="T36" fmla="*/ 114 w 162"/>
                  <a:gd name="T37" fmla="*/ 305 h 351"/>
                  <a:gd name="T38" fmla="*/ 128 w 162"/>
                  <a:gd name="T39" fmla="*/ 305 h 351"/>
                  <a:gd name="T40" fmla="*/ 128 w 162"/>
                  <a:gd name="T41" fmla="*/ 50 h 351"/>
                  <a:gd name="T42" fmla="*/ 114 w 162"/>
                  <a:gd name="T43" fmla="*/ 50 h 351"/>
                  <a:gd name="T44" fmla="*/ 114 w 162"/>
                  <a:gd name="T45" fmla="*/ 305 h 351"/>
                  <a:gd name="T46" fmla="*/ 50 w 162"/>
                  <a:gd name="T47" fmla="*/ 50 h 351"/>
                  <a:gd name="T48" fmla="*/ 35 w 162"/>
                  <a:gd name="T49" fmla="*/ 50 h 351"/>
                  <a:gd name="T50" fmla="*/ 35 w 162"/>
                  <a:gd name="T51" fmla="*/ 305 h 351"/>
                  <a:gd name="T52" fmla="*/ 50 w 162"/>
                  <a:gd name="T53" fmla="*/ 305 h 351"/>
                  <a:gd name="T54" fmla="*/ 50 w 162"/>
                  <a:gd name="T55" fmla="*/ 5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2" h="351">
                    <a:moveTo>
                      <a:pt x="149" y="39"/>
                    </a:moveTo>
                    <a:lnTo>
                      <a:pt x="149" y="312"/>
                    </a:lnTo>
                    <a:lnTo>
                      <a:pt x="162" y="312"/>
                    </a:lnTo>
                    <a:lnTo>
                      <a:pt x="162" y="351"/>
                    </a:lnTo>
                    <a:lnTo>
                      <a:pt x="0" y="351"/>
                    </a:lnTo>
                    <a:lnTo>
                      <a:pt x="0" y="312"/>
                    </a:lnTo>
                    <a:lnTo>
                      <a:pt x="14" y="312"/>
                    </a:lnTo>
                    <a:lnTo>
                      <a:pt x="14" y="39"/>
                    </a:lnTo>
                    <a:lnTo>
                      <a:pt x="0" y="39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39"/>
                    </a:lnTo>
                    <a:lnTo>
                      <a:pt x="149" y="39"/>
                    </a:lnTo>
                    <a:close/>
                    <a:moveTo>
                      <a:pt x="89" y="50"/>
                    </a:moveTo>
                    <a:lnTo>
                      <a:pt x="74" y="50"/>
                    </a:lnTo>
                    <a:lnTo>
                      <a:pt x="74" y="305"/>
                    </a:lnTo>
                    <a:lnTo>
                      <a:pt x="89" y="305"/>
                    </a:lnTo>
                    <a:lnTo>
                      <a:pt x="89" y="50"/>
                    </a:lnTo>
                    <a:close/>
                    <a:moveTo>
                      <a:pt x="114" y="305"/>
                    </a:moveTo>
                    <a:lnTo>
                      <a:pt x="128" y="305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114" y="305"/>
                    </a:lnTo>
                    <a:close/>
                    <a:moveTo>
                      <a:pt x="50" y="50"/>
                    </a:moveTo>
                    <a:lnTo>
                      <a:pt x="35" y="50"/>
                    </a:lnTo>
                    <a:lnTo>
                      <a:pt x="35" y="305"/>
                    </a:lnTo>
                    <a:lnTo>
                      <a:pt x="50" y="305"/>
                    </a:lnTo>
                    <a:lnTo>
                      <a:pt x="50" y="5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002">
                <a:extLst>
                  <a:ext uri="{FF2B5EF4-FFF2-40B4-BE49-F238E27FC236}">
                    <a16:creationId xmlns:a16="http://schemas.microsoft.com/office/drawing/2014/main" id="{A7F59F31-92BE-4C33-BCCB-345EABC18E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36" y="3485"/>
                <a:ext cx="164" cy="351"/>
              </a:xfrm>
              <a:custGeom>
                <a:avLst/>
                <a:gdLst>
                  <a:gd name="T0" fmla="*/ 150 w 164"/>
                  <a:gd name="T1" fmla="*/ 39 h 351"/>
                  <a:gd name="T2" fmla="*/ 150 w 164"/>
                  <a:gd name="T3" fmla="*/ 312 h 351"/>
                  <a:gd name="T4" fmla="*/ 164 w 164"/>
                  <a:gd name="T5" fmla="*/ 312 h 351"/>
                  <a:gd name="T6" fmla="*/ 164 w 164"/>
                  <a:gd name="T7" fmla="*/ 351 h 351"/>
                  <a:gd name="T8" fmla="*/ 0 w 164"/>
                  <a:gd name="T9" fmla="*/ 351 h 351"/>
                  <a:gd name="T10" fmla="*/ 0 w 164"/>
                  <a:gd name="T11" fmla="*/ 312 h 351"/>
                  <a:gd name="T12" fmla="*/ 15 w 164"/>
                  <a:gd name="T13" fmla="*/ 312 h 351"/>
                  <a:gd name="T14" fmla="*/ 15 w 164"/>
                  <a:gd name="T15" fmla="*/ 39 h 351"/>
                  <a:gd name="T16" fmla="*/ 0 w 164"/>
                  <a:gd name="T17" fmla="*/ 39 h 351"/>
                  <a:gd name="T18" fmla="*/ 0 w 164"/>
                  <a:gd name="T19" fmla="*/ 0 h 351"/>
                  <a:gd name="T20" fmla="*/ 164 w 164"/>
                  <a:gd name="T21" fmla="*/ 0 h 351"/>
                  <a:gd name="T22" fmla="*/ 164 w 164"/>
                  <a:gd name="T23" fmla="*/ 39 h 351"/>
                  <a:gd name="T24" fmla="*/ 150 w 164"/>
                  <a:gd name="T25" fmla="*/ 39 h 351"/>
                  <a:gd name="T26" fmla="*/ 90 w 164"/>
                  <a:gd name="T27" fmla="*/ 50 h 351"/>
                  <a:gd name="T28" fmla="*/ 75 w 164"/>
                  <a:gd name="T29" fmla="*/ 50 h 351"/>
                  <a:gd name="T30" fmla="*/ 75 w 164"/>
                  <a:gd name="T31" fmla="*/ 305 h 351"/>
                  <a:gd name="T32" fmla="*/ 90 w 164"/>
                  <a:gd name="T33" fmla="*/ 305 h 351"/>
                  <a:gd name="T34" fmla="*/ 90 w 164"/>
                  <a:gd name="T35" fmla="*/ 50 h 351"/>
                  <a:gd name="T36" fmla="*/ 116 w 164"/>
                  <a:gd name="T37" fmla="*/ 305 h 351"/>
                  <a:gd name="T38" fmla="*/ 129 w 164"/>
                  <a:gd name="T39" fmla="*/ 305 h 351"/>
                  <a:gd name="T40" fmla="*/ 129 w 164"/>
                  <a:gd name="T41" fmla="*/ 50 h 351"/>
                  <a:gd name="T42" fmla="*/ 116 w 164"/>
                  <a:gd name="T43" fmla="*/ 50 h 351"/>
                  <a:gd name="T44" fmla="*/ 116 w 164"/>
                  <a:gd name="T45" fmla="*/ 305 h 351"/>
                  <a:gd name="T46" fmla="*/ 51 w 164"/>
                  <a:gd name="T47" fmla="*/ 50 h 351"/>
                  <a:gd name="T48" fmla="*/ 36 w 164"/>
                  <a:gd name="T49" fmla="*/ 50 h 351"/>
                  <a:gd name="T50" fmla="*/ 36 w 164"/>
                  <a:gd name="T51" fmla="*/ 305 h 351"/>
                  <a:gd name="T52" fmla="*/ 51 w 164"/>
                  <a:gd name="T53" fmla="*/ 305 h 351"/>
                  <a:gd name="T54" fmla="*/ 51 w 164"/>
                  <a:gd name="T55" fmla="*/ 5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4" h="351">
                    <a:moveTo>
                      <a:pt x="150" y="39"/>
                    </a:moveTo>
                    <a:lnTo>
                      <a:pt x="150" y="312"/>
                    </a:lnTo>
                    <a:lnTo>
                      <a:pt x="164" y="312"/>
                    </a:lnTo>
                    <a:lnTo>
                      <a:pt x="164" y="351"/>
                    </a:lnTo>
                    <a:lnTo>
                      <a:pt x="0" y="351"/>
                    </a:lnTo>
                    <a:lnTo>
                      <a:pt x="0" y="312"/>
                    </a:lnTo>
                    <a:lnTo>
                      <a:pt x="15" y="312"/>
                    </a:lnTo>
                    <a:lnTo>
                      <a:pt x="15" y="39"/>
                    </a:lnTo>
                    <a:lnTo>
                      <a:pt x="0" y="39"/>
                    </a:lnTo>
                    <a:lnTo>
                      <a:pt x="0" y="0"/>
                    </a:lnTo>
                    <a:lnTo>
                      <a:pt x="164" y="0"/>
                    </a:lnTo>
                    <a:lnTo>
                      <a:pt x="164" y="39"/>
                    </a:lnTo>
                    <a:lnTo>
                      <a:pt x="150" y="39"/>
                    </a:lnTo>
                    <a:close/>
                    <a:moveTo>
                      <a:pt x="90" y="50"/>
                    </a:moveTo>
                    <a:lnTo>
                      <a:pt x="75" y="50"/>
                    </a:lnTo>
                    <a:lnTo>
                      <a:pt x="75" y="305"/>
                    </a:lnTo>
                    <a:lnTo>
                      <a:pt x="90" y="305"/>
                    </a:lnTo>
                    <a:lnTo>
                      <a:pt x="90" y="50"/>
                    </a:lnTo>
                    <a:close/>
                    <a:moveTo>
                      <a:pt x="116" y="305"/>
                    </a:moveTo>
                    <a:lnTo>
                      <a:pt x="129" y="305"/>
                    </a:lnTo>
                    <a:lnTo>
                      <a:pt x="129" y="50"/>
                    </a:lnTo>
                    <a:lnTo>
                      <a:pt x="116" y="50"/>
                    </a:lnTo>
                    <a:lnTo>
                      <a:pt x="116" y="305"/>
                    </a:lnTo>
                    <a:close/>
                    <a:moveTo>
                      <a:pt x="51" y="50"/>
                    </a:moveTo>
                    <a:lnTo>
                      <a:pt x="36" y="50"/>
                    </a:lnTo>
                    <a:lnTo>
                      <a:pt x="36" y="305"/>
                    </a:lnTo>
                    <a:lnTo>
                      <a:pt x="51" y="305"/>
                    </a:lnTo>
                    <a:lnTo>
                      <a:pt x="51" y="5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1003">
                <a:extLst>
                  <a:ext uri="{FF2B5EF4-FFF2-40B4-BE49-F238E27FC236}">
                    <a16:creationId xmlns:a16="http://schemas.microsoft.com/office/drawing/2014/main" id="{96972946-91B7-4A20-8EF1-2AE66F728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3" y="3847"/>
                <a:ext cx="618" cy="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1004">
                <a:extLst>
                  <a:ext uri="{FF2B5EF4-FFF2-40B4-BE49-F238E27FC236}">
                    <a16:creationId xmlns:a16="http://schemas.microsoft.com/office/drawing/2014/main" id="{3498580A-1793-493A-9C76-93D427363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3" y="3425"/>
                <a:ext cx="678" cy="4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1005">
                <a:extLst>
                  <a:ext uri="{FF2B5EF4-FFF2-40B4-BE49-F238E27FC236}">
                    <a16:creationId xmlns:a16="http://schemas.microsoft.com/office/drawing/2014/main" id="{FEFF1EC1-751C-4A33-A8EE-01B67709F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2" y="3896"/>
                <a:ext cx="660" cy="4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006">
                <a:extLst>
                  <a:ext uri="{FF2B5EF4-FFF2-40B4-BE49-F238E27FC236}">
                    <a16:creationId xmlns:a16="http://schemas.microsoft.com/office/drawing/2014/main" id="{EC2EFA3B-16C9-4104-A53C-9382792890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7" y="3259"/>
                <a:ext cx="690" cy="150"/>
              </a:xfrm>
              <a:custGeom>
                <a:avLst/>
                <a:gdLst>
                  <a:gd name="T0" fmla="*/ 0 w 690"/>
                  <a:gd name="T1" fmla="*/ 150 h 150"/>
                  <a:gd name="T2" fmla="*/ 345 w 690"/>
                  <a:gd name="T3" fmla="*/ 0 h 150"/>
                  <a:gd name="T4" fmla="*/ 690 w 690"/>
                  <a:gd name="T5" fmla="*/ 150 h 150"/>
                  <a:gd name="T6" fmla="*/ 0 w 690"/>
                  <a:gd name="T7" fmla="*/ 150 h 150"/>
                  <a:gd name="T8" fmla="*/ 587 w 690"/>
                  <a:gd name="T9" fmla="*/ 129 h 150"/>
                  <a:gd name="T10" fmla="*/ 345 w 690"/>
                  <a:gd name="T11" fmla="*/ 24 h 150"/>
                  <a:gd name="T12" fmla="*/ 104 w 690"/>
                  <a:gd name="T13" fmla="*/ 129 h 150"/>
                  <a:gd name="T14" fmla="*/ 587 w 690"/>
                  <a:gd name="T15" fmla="*/ 12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150">
                    <a:moveTo>
                      <a:pt x="0" y="150"/>
                    </a:moveTo>
                    <a:lnTo>
                      <a:pt x="345" y="0"/>
                    </a:lnTo>
                    <a:lnTo>
                      <a:pt x="690" y="150"/>
                    </a:lnTo>
                    <a:lnTo>
                      <a:pt x="0" y="150"/>
                    </a:lnTo>
                    <a:close/>
                    <a:moveTo>
                      <a:pt x="587" y="129"/>
                    </a:moveTo>
                    <a:lnTo>
                      <a:pt x="345" y="24"/>
                    </a:lnTo>
                    <a:lnTo>
                      <a:pt x="104" y="129"/>
                    </a:lnTo>
                    <a:lnTo>
                      <a:pt x="587" y="129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72F0D10-DCEF-4564-8398-D18199C8F78D}"/>
              </a:ext>
            </a:extLst>
          </p:cNvPr>
          <p:cNvGrpSpPr/>
          <p:nvPr/>
        </p:nvGrpSpPr>
        <p:grpSpPr>
          <a:xfrm>
            <a:off x="46424" y="1335883"/>
            <a:ext cx="4169664" cy="3523488"/>
            <a:chOff x="681986" y="949567"/>
            <a:chExt cx="3474720" cy="2936240"/>
          </a:xfrm>
        </p:grpSpPr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450AF595-3C8E-4D14-B9A4-64F03EB730D0}"/>
                </a:ext>
              </a:extLst>
            </p:cNvPr>
            <p:cNvSpPr/>
            <p:nvPr/>
          </p:nvSpPr>
          <p:spPr>
            <a:xfrm>
              <a:off x="681986" y="949567"/>
              <a:ext cx="3474720" cy="2936240"/>
            </a:xfrm>
            <a:prstGeom prst="parallelogram">
              <a:avLst>
                <a:gd name="adj" fmla="val 68072"/>
              </a:avLst>
            </a:prstGeom>
            <a:solidFill>
              <a:schemeClr val="tx2"/>
            </a:solidFill>
            <a:ln>
              <a:noFill/>
            </a:ln>
            <a:effectLst>
              <a:outerShdw blurRad="76200" dist="762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1750" h="171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D29DAC4-59ED-4E19-8584-0750E73CC75E}"/>
                </a:ext>
              </a:extLst>
            </p:cNvPr>
            <p:cNvSpPr txBox="1"/>
            <p:nvPr/>
          </p:nvSpPr>
          <p:spPr>
            <a:xfrm>
              <a:off x="2644309" y="1020720"/>
              <a:ext cx="747437" cy="110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ABDF57D-942C-474E-B7F6-6BBD4973052F}"/>
                </a:ext>
              </a:extLst>
            </p:cNvPr>
            <p:cNvSpPr txBox="1"/>
            <p:nvPr/>
          </p:nvSpPr>
          <p:spPr>
            <a:xfrm>
              <a:off x="2075191" y="1906302"/>
              <a:ext cx="995680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prstClr val="white"/>
                  </a:solidFill>
                </a:rPr>
                <a:t>Patients</a:t>
              </a:r>
            </a:p>
          </p:txBody>
        </p:sp>
        <p:grpSp>
          <p:nvGrpSpPr>
            <p:cNvPr id="62" name="Group 984">
              <a:extLst>
                <a:ext uri="{FF2B5EF4-FFF2-40B4-BE49-F238E27FC236}">
                  <a16:creationId xmlns:a16="http://schemas.microsoft.com/office/drawing/2014/main" id="{2B80FF5E-E02B-4898-889A-056E1BD8376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03006" y="2842105"/>
              <a:ext cx="950775" cy="873961"/>
              <a:chOff x="2109" y="879"/>
              <a:chExt cx="3639" cy="3345"/>
            </a:xfrm>
          </p:grpSpPr>
          <p:sp>
            <p:nvSpPr>
              <p:cNvPr id="63" name="AutoShape 983">
                <a:extLst>
                  <a:ext uri="{FF2B5EF4-FFF2-40B4-BE49-F238E27FC236}">
                    <a16:creationId xmlns:a16="http://schemas.microsoft.com/office/drawing/2014/main" id="{DD64B639-3464-4221-9F49-D65C7ADBD20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109" y="879"/>
                <a:ext cx="3639" cy="3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987">
                <a:extLst>
                  <a:ext uri="{FF2B5EF4-FFF2-40B4-BE49-F238E27FC236}">
                    <a16:creationId xmlns:a16="http://schemas.microsoft.com/office/drawing/2014/main" id="{45A7BB80-6DAF-4A77-A3B4-207BE60A6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0" y="1715"/>
                <a:ext cx="1165" cy="129"/>
              </a:xfrm>
              <a:custGeom>
                <a:avLst/>
                <a:gdLst>
                  <a:gd name="T0" fmla="*/ 1165 w 1165"/>
                  <a:gd name="T1" fmla="*/ 122 h 129"/>
                  <a:gd name="T2" fmla="*/ 1151 w 1165"/>
                  <a:gd name="T3" fmla="*/ 79 h 129"/>
                  <a:gd name="T4" fmla="*/ 1151 w 1165"/>
                  <a:gd name="T5" fmla="*/ 79 h 129"/>
                  <a:gd name="T6" fmla="*/ 1015 w 1165"/>
                  <a:gd name="T7" fmla="*/ 43 h 129"/>
                  <a:gd name="T8" fmla="*/ 879 w 1165"/>
                  <a:gd name="T9" fmla="*/ 22 h 129"/>
                  <a:gd name="T10" fmla="*/ 736 w 1165"/>
                  <a:gd name="T11" fmla="*/ 0 h 129"/>
                  <a:gd name="T12" fmla="*/ 593 w 1165"/>
                  <a:gd name="T13" fmla="*/ 0 h 129"/>
                  <a:gd name="T14" fmla="*/ 593 w 1165"/>
                  <a:gd name="T15" fmla="*/ 0 h 129"/>
                  <a:gd name="T16" fmla="*/ 436 w 1165"/>
                  <a:gd name="T17" fmla="*/ 0 h 129"/>
                  <a:gd name="T18" fmla="*/ 293 w 1165"/>
                  <a:gd name="T19" fmla="*/ 22 h 129"/>
                  <a:gd name="T20" fmla="*/ 150 w 1165"/>
                  <a:gd name="T21" fmla="*/ 50 h 129"/>
                  <a:gd name="T22" fmla="*/ 14 w 1165"/>
                  <a:gd name="T23" fmla="*/ 86 h 129"/>
                  <a:gd name="T24" fmla="*/ 0 w 1165"/>
                  <a:gd name="T25" fmla="*/ 129 h 129"/>
                  <a:gd name="T26" fmla="*/ 0 w 1165"/>
                  <a:gd name="T27" fmla="*/ 129 h 129"/>
                  <a:gd name="T28" fmla="*/ 136 w 1165"/>
                  <a:gd name="T29" fmla="*/ 86 h 129"/>
                  <a:gd name="T30" fmla="*/ 286 w 1165"/>
                  <a:gd name="T31" fmla="*/ 57 h 129"/>
                  <a:gd name="T32" fmla="*/ 436 w 1165"/>
                  <a:gd name="T33" fmla="*/ 36 h 129"/>
                  <a:gd name="T34" fmla="*/ 593 w 1165"/>
                  <a:gd name="T35" fmla="*/ 36 h 129"/>
                  <a:gd name="T36" fmla="*/ 593 w 1165"/>
                  <a:gd name="T37" fmla="*/ 36 h 129"/>
                  <a:gd name="T38" fmla="*/ 744 w 1165"/>
                  <a:gd name="T39" fmla="*/ 36 h 129"/>
                  <a:gd name="T40" fmla="*/ 887 w 1165"/>
                  <a:gd name="T41" fmla="*/ 57 h 129"/>
                  <a:gd name="T42" fmla="*/ 1030 w 1165"/>
                  <a:gd name="T43" fmla="*/ 79 h 129"/>
                  <a:gd name="T44" fmla="*/ 1165 w 1165"/>
                  <a:gd name="T45" fmla="*/ 122 h 129"/>
                  <a:gd name="T46" fmla="*/ 1165 w 1165"/>
                  <a:gd name="T47" fmla="*/ 12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65" h="129">
                    <a:moveTo>
                      <a:pt x="1165" y="122"/>
                    </a:moveTo>
                    <a:lnTo>
                      <a:pt x="1151" y="79"/>
                    </a:lnTo>
                    <a:lnTo>
                      <a:pt x="1151" y="79"/>
                    </a:lnTo>
                    <a:lnTo>
                      <a:pt x="1015" y="43"/>
                    </a:lnTo>
                    <a:lnTo>
                      <a:pt x="879" y="22"/>
                    </a:lnTo>
                    <a:lnTo>
                      <a:pt x="736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436" y="0"/>
                    </a:lnTo>
                    <a:lnTo>
                      <a:pt x="293" y="22"/>
                    </a:lnTo>
                    <a:lnTo>
                      <a:pt x="150" y="50"/>
                    </a:lnTo>
                    <a:lnTo>
                      <a:pt x="14" y="86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136" y="86"/>
                    </a:lnTo>
                    <a:lnTo>
                      <a:pt x="286" y="57"/>
                    </a:lnTo>
                    <a:lnTo>
                      <a:pt x="436" y="36"/>
                    </a:lnTo>
                    <a:lnTo>
                      <a:pt x="593" y="36"/>
                    </a:lnTo>
                    <a:lnTo>
                      <a:pt x="593" y="36"/>
                    </a:lnTo>
                    <a:lnTo>
                      <a:pt x="744" y="36"/>
                    </a:lnTo>
                    <a:lnTo>
                      <a:pt x="887" y="57"/>
                    </a:lnTo>
                    <a:lnTo>
                      <a:pt x="1030" y="79"/>
                    </a:lnTo>
                    <a:lnTo>
                      <a:pt x="1165" y="122"/>
                    </a:lnTo>
                    <a:lnTo>
                      <a:pt x="1165" y="122"/>
                    </a:lnTo>
                    <a:close/>
                  </a:path>
                </a:pathLst>
              </a:custGeom>
              <a:solidFill>
                <a:schemeClr val="bg2">
                  <a:lumMod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Rectangle 989">
                <a:extLst>
                  <a:ext uri="{FF2B5EF4-FFF2-40B4-BE49-F238E27FC236}">
                    <a16:creationId xmlns:a16="http://schemas.microsoft.com/office/drawing/2014/main" id="{A3F22612-0AC0-47AF-89DB-512556F88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9" y="3688"/>
                <a:ext cx="7" cy="1"/>
              </a:xfrm>
              <a:prstGeom prst="rect">
                <a:avLst/>
              </a:prstGeom>
              <a:solidFill>
                <a:srgbClr val="EE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66" name="Graphic 65" descr="Brain in head">
            <a:extLst>
              <a:ext uri="{FF2B5EF4-FFF2-40B4-BE49-F238E27FC236}">
                <a16:creationId xmlns:a16="http://schemas.microsoft.com/office/drawing/2014/main" id="{4E4A28AB-9F4A-4D87-AFBA-276A10B4E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43" y="3430072"/>
            <a:ext cx="1207971" cy="120797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9D7E94F-8ADA-41C9-82CC-E7DE6AAB6908}"/>
              </a:ext>
            </a:extLst>
          </p:cNvPr>
          <p:cNvSpPr txBox="1"/>
          <p:nvPr/>
        </p:nvSpPr>
        <p:spPr>
          <a:xfrm>
            <a:off x="4279152" y="1623820"/>
            <a:ext cx="9728934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Confidence in safety and quality of products</a:t>
            </a:r>
          </a:p>
          <a:p>
            <a:r>
              <a:rPr lang="en-US" dirty="0"/>
              <a:t>Innovative products – development and time to market</a:t>
            </a:r>
          </a:p>
          <a:p>
            <a:r>
              <a:rPr lang="en-US" dirty="0"/>
              <a:t>Access to life saving therapies in expedited manner</a:t>
            </a:r>
          </a:p>
        </p:txBody>
      </p:sp>
    </p:spTree>
    <p:extLst>
      <p:ext uri="{BB962C8B-B14F-4D97-AF65-F5344CB8AC3E}">
        <p14:creationId xmlns:p14="http://schemas.microsoft.com/office/powerpoint/2010/main" val="187473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A57B5-B96A-48C6-B0BE-F7F81C2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70C5E-A04C-4DD3-B87E-B27327EE3A11}"/>
              </a:ext>
            </a:extLst>
          </p:cNvPr>
          <p:cNvSpPr txBox="1"/>
          <p:nvPr/>
        </p:nvSpPr>
        <p:spPr>
          <a:xfrm>
            <a:off x="811988" y="600563"/>
            <a:ext cx="13476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existing Reliance frameworks for devices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4D453-EDE9-4CD7-BEDB-2BF3A4163854}"/>
              </a:ext>
            </a:extLst>
          </p:cNvPr>
          <p:cNvSpPr txBox="1"/>
          <p:nvPr/>
        </p:nvSpPr>
        <p:spPr>
          <a:xfrm>
            <a:off x="498763" y="1572161"/>
            <a:ext cx="13632873" cy="6955750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Device Single Audit Program (MDSAP)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single regulatory audit satisfies the requirements of multiple regulatory jurisdictions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Singapore’s Abridged Pathway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Applies to all classifications of products requiring regulator review and significantly reduces time to market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Shortens the review time from 310 days to 220 days for class D higher-risk products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Reduces the required information for review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Reference regulators include Australia, Canada, Europe, Japan, and the US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Australia TGA’s Reliance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TGA has relied on certifications from Notified Bodies and Health Canada Medical Device Active License Listing (“MDALL”) since 2010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2018, reliance was expanded to other regulators such as Japan and the U.S.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Singapore – Thailand Reliance Program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Initially piloted with only class D/class 4 products; is now open to all classes of medical devices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Reduces the review time to 60 days (the TFDA review times for class 2, 3, and 4 devices for standard applications can be up to a year)</a:t>
            </a:r>
          </a:p>
        </p:txBody>
      </p:sp>
    </p:spTree>
    <p:extLst>
      <p:ext uri="{BB962C8B-B14F-4D97-AF65-F5344CB8AC3E}">
        <p14:creationId xmlns:p14="http://schemas.microsoft.com/office/powerpoint/2010/main" val="1621079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277B-4BDC-46DF-98E6-7C8D2EBD6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02" y="375076"/>
            <a:ext cx="13510541" cy="1104311"/>
          </a:xfrm>
        </p:spPr>
        <p:txBody>
          <a:bodyPr>
            <a:noAutofit/>
          </a:bodyPr>
          <a:lstStyle/>
          <a:p>
            <a:pPr algn="ctr"/>
            <a:r>
              <a:rPr lang="en-US" sz="3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Reliance can be applied to conformity assessment to accelerate patient access to </a:t>
            </a:r>
            <a:r>
              <a:rPr lang="en-US" sz="3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and life-saving medical devices</a:t>
            </a:r>
            <a:r>
              <a:rPr lang="en-US" sz="3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F3A02-0BF6-4777-924A-284FFCAF85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16" name="Google Shape;284;p14">
            <a:extLst>
              <a:ext uri="{FF2B5EF4-FFF2-40B4-BE49-F238E27FC236}">
                <a16:creationId xmlns:a16="http://schemas.microsoft.com/office/drawing/2014/main" id="{6DA7CFFE-5CA5-45D2-B96C-F91B1685844D}"/>
              </a:ext>
            </a:extLst>
          </p:cNvPr>
          <p:cNvCxnSpPr>
            <a:cxnSpLocks/>
            <a:stCxn id="48" idx="0"/>
          </p:cNvCxnSpPr>
          <p:nvPr/>
        </p:nvCxnSpPr>
        <p:spPr>
          <a:xfrm flipH="1">
            <a:off x="1050688" y="1590462"/>
            <a:ext cx="796" cy="5271581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7" name="Google Shape;285;p14">
            <a:extLst>
              <a:ext uri="{FF2B5EF4-FFF2-40B4-BE49-F238E27FC236}">
                <a16:creationId xmlns:a16="http://schemas.microsoft.com/office/drawing/2014/main" id="{09DA2335-DF78-45FA-AF53-F622F225DD93}"/>
              </a:ext>
            </a:extLst>
          </p:cNvPr>
          <p:cNvSpPr/>
          <p:nvPr/>
        </p:nvSpPr>
        <p:spPr>
          <a:xfrm>
            <a:off x="1665049" y="6764186"/>
            <a:ext cx="80938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Minimize the need for country-specific clinical data 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8" name="Google Shape;286;p14">
            <a:extLst>
              <a:ext uri="{FF2B5EF4-FFF2-40B4-BE49-F238E27FC236}">
                <a16:creationId xmlns:a16="http://schemas.microsoft.com/office/drawing/2014/main" id="{708D8840-21EB-4F8E-BB67-8904FB3691EB}"/>
              </a:ext>
            </a:extLst>
          </p:cNvPr>
          <p:cNvSpPr txBox="1"/>
          <p:nvPr/>
        </p:nvSpPr>
        <p:spPr>
          <a:xfrm>
            <a:off x="1577858" y="7084558"/>
            <a:ext cx="11261841" cy="59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Directly a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ccept clinical data that’s sufficiently diverse to eliminate duplication</a:t>
            </a:r>
          </a:p>
        </p:txBody>
      </p:sp>
      <p:sp>
        <p:nvSpPr>
          <p:cNvPr id="31" name="Google Shape;287;p14">
            <a:extLst>
              <a:ext uri="{FF2B5EF4-FFF2-40B4-BE49-F238E27FC236}">
                <a16:creationId xmlns:a16="http://schemas.microsoft.com/office/drawing/2014/main" id="{39FD7986-BC21-4B09-8F67-98530BA26A72}"/>
              </a:ext>
            </a:extLst>
          </p:cNvPr>
          <p:cNvSpPr/>
          <p:nvPr/>
        </p:nvSpPr>
        <p:spPr>
          <a:xfrm>
            <a:off x="655402" y="6684868"/>
            <a:ext cx="792163" cy="792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288;p14">
            <a:extLst>
              <a:ext uri="{FF2B5EF4-FFF2-40B4-BE49-F238E27FC236}">
                <a16:creationId xmlns:a16="http://schemas.microsoft.com/office/drawing/2014/main" id="{13C0C689-A342-4656-B1D4-873EA9AE9B49}"/>
              </a:ext>
            </a:extLst>
          </p:cNvPr>
          <p:cNvSpPr/>
          <p:nvPr/>
        </p:nvSpPr>
        <p:spPr>
          <a:xfrm>
            <a:off x="871947" y="6757784"/>
            <a:ext cx="3590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 Black"/>
              <a:buNone/>
            </a:pPr>
            <a:r>
              <a:rPr lang="en-US" sz="42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289;p14">
            <a:extLst>
              <a:ext uri="{FF2B5EF4-FFF2-40B4-BE49-F238E27FC236}">
                <a16:creationId xmlns:a16="http://schemas.microsoft.com/office/drawing/2014/main" id="{47B26056-85DD-41F0-9721-78FBFE44DC3B}"/>
              </a:ext>
            </a:extLst>
          </p:cNvPr>
          <p:cNvSpPr/>
          <p:nvPr/>
        </p:nvSpPr>
        <p:spPr>
          <a:xfrm>
            <a:off x="1665049" y="5799318"/>
            <a:ext cx="78888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2000" b="1" dirty="0">
                <a:solidFill>
                  <a:srgbClr val="00B050"/>
                </a:solidFill>
                <a:latin typeface="Arial Black"/>
                <a:ea typeface="Arial Black"/>
                <a:cs typeface="Arial Black"/>
                <a:sym typeface="Arial Black"/>
              </a:rPr>
              <a:t>Accept harmonized and electronic formats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4" name="Google Shape;290;p14">
            <a:extLst>
              <a:ext uri="{FF2B5EF4-FFF2-40B4-BE49-F238E27FC236}">
                <a16:creationId xmlns:a16="http://schemas.microsoft.com/office/drawing/2014/main" id="{8FD6A38D-CFC5-474F-B08D-A01DAF17E953}"/>
              </a:ext>
            </a:extLst>
          </p:cNvPr>
          <p:cNvSpPr txBox="1"/>
          <p:nvPr/>
        </p:nvSpPr>
        <p:spPr>
          <a:xfrm>
            <a:off x="1577858" y="6119690"/>
            <a:ext cx="12395548" cy="59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One dossier format (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e.g.,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eSTAR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)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291;p14">
            <a:extLst>
              <a:ext uri="{FF2B5EF4-FFF2-40B4-BE49-F238E27FC236}">
                <a16:creationId xmlns:a16="http://schemas.microsoft.com/office/drawing/2014/main" id="{6A873127-E7B8-4494-B9FF-5F1E8F47F001}"/>
              </a:ext>
            </a:extLst>
          </p:cNvPr>
          <p:cNvSpPr/>
          <p:nvPr/>
        </p:nvSpPr>
        <p:spPr>
          <a:xfrm>
            <a:off x="655402" y="5605598"/>
            <a:ext cx="792163" cy="7921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292;p14">
            <a:extLst>
              <a:ext uri="{FF2B5EF4-FFF2-40B4-BE49-F238E27FC236}">
                <a16:creationId xmlns:a16="http://schemas.microsoft.com/office/drawing/2014/main" id="{59294CC2-A8C7-4D3F-97E0-F98A49AACE44}"/>
              </a:ext>
            </a:extLst>
          </p:cNvPr>
          <p:cNvSpPr/>
          <p:nvPr/>
        </p:nvSpPr>
        <p:spPr>
          <a:xfrm>
            <a:off x="871947" y="5645848"/>
            <a:ext cx="3590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 Black"/>
              <a:buNone/>
            </a:pPr>
            <a:r>
              <a:rPr lang="en-US" sz="4200" b="1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293;p14">
            <a:extLst>
              <a:ext uri="{FF2B5EF4-FFF2-40B4-BE49-F238E27FC236}">
                <a16:creationId xmlns:a16="http://schemas.microsoft.com/office/drawing/2014/main" id="{3721A5D7-6B6B-43B0-B3AC-9811541708CA}"/>
              </a:ext>
            </a:extLst>
          </p:cNvPr>
          <p:cNvSpPr/>
          <p:nvPr/>
        </p:nvSpPr>
        <p:spPr>
          <a:xfrm>
            <a:off x="1665048" y="4612199"/>
            <a:ext cx="111746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2000" b="1" dirty="0">
                <a:solidFill>
                  <a:srgbClr val="C4652A"/>
                </a:solidFill>
                <a:latin typeface="Arial Black"/>
                <a:ea typeface="Arial Black"/>
                <a:cs typeface="Arial Black"/>
                <a:sym typeface="Arial Black"/>
              </a:rPr>
              <a:t>Utilize the IMDRF recommendations</a:t>
            </a:r>
            <a:endParaRPr lang="en-US" sz="2000" dirty="0">
              <a:solidFill>
                <a:srgbClr val="C4652A"/>
              </a:solidFill>
            </a:endParaRPr>
          </a:p>
        </p:txBody>
      </p:sp>
      <p:sp>
        <p:nvSpPr>
          <p:cNvPr id="38" name="Google Shape;294;p14">
            <a:extLst>
              <a:ext uri="{FF2B5EF4-FFF2-40B4-BE49-F238E27FC236}">
                <a16:creationId xmlns:a16="http://schemas.microsoft.com/office/drawing/2014/main" id="{8ED7824B-A05A-43AB-AB00-DF17203AC6F6}"/>
              </a:ext>
            </a:extLst>
          </p:cNvPr>
          <p:cNvSpPr txBox="1"/>
          <p:nvPr/>
        </p:nvSpPr>
        <p:spPr>
          <a:xfrm>
            <a:off x="1577858" y="4929023"/>
            <a:ext cx="12395548" cy="59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85750" lvl="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Facilitates Reliance by driving convergence (e.g., adopting IMDRF best practices, IMDRF essential principles of safety performance of medical devices and IVD)</a:t>
            </a:r>
          </a:p>
        </p:txBody>
      </p:sp>
      <p:sp>
        <p:nvSpPr>
          <p:cNvPr id="39" name="Google Shape;295;p14">
            <a:extLst>
              <a:ext uri="{FF2B5EF4-FFF2-40B4-BE49-F238E27FC236}">
                <a16:creationId xmlns:a16="http://schemas.microsoft.com/office/drawing/2014/main" id="{1E9FB26E-9EF0-4A02-A987-F776175B3126}"/>
              </a:ext>
            </a:extLst>
          </p:cNvPr>
          <p:cNvSpPr/>
          <p:nvPr/>
        </p:nvSpPr>
        <p:spPr>
          <a:xfrm>
            <a:off x="655402" y="4383057"/>
            <a:ext cx="795528" cy="795528"/>
          </a:xfrm>
          <a:prstGeom prst="ellipse">
            <a:avLst/>
          </a:prstGeom>
          <a:solidFill>
            <a:srgbClr val="C4652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296;p14">
            <a:extLst>
              <a:ext uri="{FF2B5EF4-FFF2-40B4-BE49-F238E27FC236}">
                <a16:creationId xmlns:a16="http://schemas.microsoft.com/office/drawing/2014/main" id="{A5AD20B7-EAD5-46FC-96E9-D5483AFCBC11}"/>
              </a:ext>
            </a:extLst>
          </p:cNvPr>
          <p:cNvSpPr/>
          <p:nvPr/>
        </p:nvSpPr>
        <p:spPr>
          <a:xfrm>
            <a:off x="871152" y="4455741"/>
            <a:ext cx="3590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 Black"/>
              <a:buNone/>
            </a:pPr>
            <a:r>
              <a:rPr lang="en-US" sz="4200" b="1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sz="4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297;p14">
            <a:extLst>
              <a:ext uri="{FF2B5EF4-FFF2-40B4-BE49-F238E27FC236}">
                <a16:creationId xmlns:a16="http://schemas.microsoft.com/office/drawing/2014/main" id="{C3BB31A8-10FB-412D-927D-9F685C1D472B}"/>
              </a:ext>
            </a:extLst>
          </p:cNvPr>
          <p:cNvSpPr/>
          <p:nvPr/>
        </p:nvSpPr>
        <p:spPr>
          <a:xfrm>
            <a:off x="1665049" y="3364969"/>
            <a:ext cx="98437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2000" b="1" dirty="0">
                <a:solidFill>
                  <a:srgbClr val="7C2048"/>
                </a:solidFill>
                <a:latin typeface="Arial Black"/>
                <a:ea typeface="Arial Black"/>
                <a:cs typeface="Arial Black"/>
                <a:sym typeface="Arial Black"/>
              </a:rPr>
              <a:t>Utilize and rely on internationally recognized consensus standards</a:t>
            </a:r>
          </a:p>
        </p:txBody>
      </p:sp>
      <p:sp>
        <p:nvSpPr>
          <p:cNvPr id="42" name="Google Shape;298;p14">
            <a:extLst>
              <a:ext uri="{FF2B5EF4-FFF2-40B4-BE49-F238E27FC236}">
                <a16:creationId xmlns:a16="http://schemas.microsoft.com/office/drawing/2014/main" id="{D0D32F37-3304-46F9-9971-6FA1B3E60186}"/>
              </a:ext>
            </a:extLst>
          </p:cNvPr>
          <p:cNvSpPr txBox="1"/>
          <p:nvPr/>
        </p:nvSpPr>
        <p:spPr>
          <a:xfrm>
            <a:off x="1577858" y="3694499"/>
            <a:ext cx="12395548" cy="59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0513" lvl="0" indent="-290513" algn="just">
              <a:lnSpc>
                <a:spcPct val="118750"/>
              </a:lnSpc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Facilitates acceptance of testing to a collection of harmonized standards thus streamlining the conformity assessment process </a:t>
            </a:r>
            <a:endParaRPr lang="en-US" sz="1900" dirty="0"/>
          </a:p>
        </p:txBody>
      </p:sp>
      <p:sp>
        <p:nvSpPr>
          <p:cNvPr id="43" name="Google Shape;299;p14">
            <a:extLst>
              <a:ext uri="{FF2B5EF4-FFF2-40B4-BE49-F238E27FC236}">
                <a16:creationId xmlns:a16="http://schemas.microsoft.com/office/drawing/2014/main" id="{9EBDA23E-087E-45D0-A7C4-11C631760210}"/>
              </a:ext>
            </a:extLst>
          </p:cNvPr>
          <p:cNvSpPr/>
          <p:nvPr/>
        </p:nvSpPr>
        <p:spPr>
          <a:xfrm>
            <a:off x="655402" y="3246053"/>
            <a:ext cx="792163" cy="792163"/>
          </a:xfrm>
          <a:prstGeom prst="ellipse">
            <a:avLst/>
          </a:prstGeom>
          <a:solidFill>
            <a:srgbClr val="7C204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00;p14">
            <a:extLst>
              <a:ext uri="{FF2B5EF4-FFF2-40B4-BE49-F238E27FC236}">
                <a16:creationId xmlns:a16="http://schemas.microsoft.com/office/drawing/2014/main" id="{18467A3F-8F87-49C2-9653-50AF9082999B}"/>
              </a:ext>
            </a:extLst>
          </p:cNvPr>
          <p:cNvSpPr/>
          <p:nvPr/>
        </p:nvSpPr>
        <p:spPr>
          <a:xfrm>
            <a:off x="871947" y="3318969"/>
            <a:ext cx="3590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 Black"/>
              <a:buNone/>
            </a:pPr>
            <a:r>
              <a:rPr lang="en-US" sz="4200" b="1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01;p14">
            <a:extLst>
              <a:ext uri="{FF2B5EF4-FFF2-40B4-BE49-F238E27FC236}">
                <a16:creationId xmlns:a16="http://schemas.microsoft.com/office/drawing/2014/main" id="{5613B6CD-D7FA-48A5-A07C-2F33AD889420}"/>
              </a:ext>
            </a:extLst>
          </p:cNvPr>
          <p:cNvSpPr/>
          <p:nvPr/>
        </p:nvSpPr>
        <p:spPr>
          <a:xfrm>
            <a:off x="1664110" y="1628057"/>
            <a:ext cx="57407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6978"/>
                </a:solidFill>
                <a:latin typeface="Arial Black"/>
                <a:ea typeface="Arial Black"/>
                <a:cs typeface="Arial Black"/>
                <a:sym typeface="Arial Black"/>
              </a:rPr>
              <a:t>Apply Reliance to total product life cycle </a:t>
            </a:r>
            <a:endParaRPr dirty="0"/>
          </a:p>
        </p:txBody>
      </p:sp>
      <p:sp>
        <p:nvSpPr>
          <p:cNvPr id="46" name="Google Shape;302;p14">
            <a:extLst>
              <a:ext uri="{FF2B5EF4-FFF2-40B4-BE49-F238E27FC236}">
                <a16:creationId xmlns:a16="http://schemas.microsoft.com/office/drawing/2014/main" id="{1EED2720-5FA6-4A6E-BDC7-DB084F806BB0}"/>
              </a:ext>
            </a:extLst>
          </p:cNvPr>
          <p:cNvSpPr txBox="1"/>
          <p:nvPr/>
        </p:nvSpPr>
        <p:spPr>
          <a:xfrm>
            <a:off x="1577858" y="2007463"/>
            <a:ext cx="12396344" cy="84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0513" lvl="0" indent="-290513" algn="just">
              <a:lnSpc>
                <a:spcPct val="118750"/>
              </a:lnSpc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Leverages key regulatory decisions, such as inspection, premarket approval, and </a:t>
            </a:r>
            <a:r>
              <a:rPr lang="en-US" sz="19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postmarket</a:t>
            </a:r>
            <a:r>
              <a:rPr lang="en-US" sz="19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approval performed by regulatory authorities, Notified Bodies, and recognized institutions</a:t>
            </a:r>
          </a:p>
          <a:p>
            <a:pPr marL="290513" indent="-290513" algn="just">
              <a:lnSpc>
                <a:spcPct val="118750"/>
              </a:lnSpc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E.g., recognizing and fully relying on MDSAP and ISO 13485 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Google Shape;303;p14">
            <a:extLst>
              <a:ext uri="{FF2B5EF4-FFF2-40B4-BE49-F238E27FC236}">
                <a16:creationId xmlns:a16="http://schemas.microsoft.com/office/drawing/2014/main" id="{6978E79E-F91A-4455-B849-FD3B37326A6F}"/>
              </a:ext>
            </a:extLst>
          </p:cNvPr>
          <p:cNvSpPr/>
          <p:nvPr/>
        </p:nvSpPr>
        <p:spPr>
          <a:xfrm>
            <a:off x="655402" y="1517546"/>
            <a:ext cx="792163" cy="7921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304;p14">
            <a:extLst>
              <a:ext uri="{FF2B5EF4-FFF2-40B4-BE49-F238E27FC236}">
                <a16:creationId xmlns:a16="http://schemas.microsoft.com/office/drawing/2014/main" id="{B8F4AF5E-B288-43BB-9032-A6A9FCC21FC7}"/>
              </a:ext>
            </a:extLst>
          </p:cNvPr>
          <p:cNvSpPr/>
          <p:nvPr/>
        </p:nvSpPr>
        <p:spPr>
          <a:xfrm>
            <a:off x="871947" y="1590462"/>
            <a:ext cx="3590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 Black"/>
              <a:buNone/>
            </a:pPr>
            <a:r>
              <a:rPr lang="en-US" sz="4200" b="1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730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EF9797-0221-4E40-AE39-90F4C96E9466}"/>
              </a:ext>
            </a:extLst>
          </p:cNvPr>
          <p:cNvSpPr/>
          <p:nvPr/>
        </p:nvSpPr>
        <p:spPr>
          <a:xfrm>
            <a:off x="940636" y="5585590"/>
            <a:ext cx="12520531" cy="16941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123F3C-C62E-43BC-A2BE-C1BB5A9E5C80}"/>
              </a:ext>
            </a:extLst>
          </p:cNvPr>
          <p:cNvSpPr/>
          <p:nvPr/>
        </p:nvSpPr>
        <p:spPr>
          <a:xfrm>
            <a:off x="940636" y="3791478"/>
            <a:ext cx="12520531" cy="16941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t"/>
          <a:lstStyle/>
          <a:p>
            <a:pPr algn="l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F8C25B-2D6D-483F-9116-FE7C87E3F19C}"/>
              </a:ext>
            </a:extLst>
          </p:cNvPr>
          <p:cNvSpPr/>
          <p:nvPr/>
        </p:nvSpPr>
        <p:spPr>
          <a:xfrm>
            <a:off x="940636" y="1988523"/>
            <a:ext cx="12520531" cy="16941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t"/>
          <a:lstStyle/>
          <a:p>
            <a:pPr algn="l"/>
            <a:endParaRPr lang="en-US" sz="1200" dirty="0">
              <a:ln>
                <a:solidFill>
                  <a:schemeClr val="tx2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A57B5-B96A-48C6-B0BE-F7F81C2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70C5E-A04C-4DD3-B87E-B27327EE3A11}"/>
              </a:ext>
            </a:extLst>
          </p:cNvPr>
          <p:cNvSpPr txBox="1"/>
          <p:nvPr/>
        </p:nvSpPr>
        <p:spPr>
          <a:xfrm>
            <a:off x="629393" y="600563"/>
            <a:ext cx="13398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summary 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8C864D-C246-4F7D-8EBF-6041243F73D8}"/>
              </a:ext>
            </a:extLst>
          </p:cNvPr>
          <p:cNvSpPr/>
          <p:nvPr/>
        </p:nvSpPr>
        <p:spPr>
          <a:xfrm>
            <a:off x="940636" y="1988523"/>
            <a:ext cx="3196652" cy="172359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Application of Reliance to conformity assessment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32B75DB-5A96-4082-85DA-218E6646A22A}"/>
              </a:ext>
            </a:extLst>
          </p:cNvPr>
          <p:cNvSpPr/>
          <p:nvPr/>
        </p:nvSpPr>
        <p:spPr>
          <a:xfrm>
            <a:off x="940636" y="3791479"/>
            <a:ext cx="3196652" cy="169410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Benefits of a globally harmonized approach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DF0FB09-295E-4AF5-A918-C1821F113A70}"/>
              </a:ext>
            </a:extLst>
          </p:cNvPr>
          <p:cNvSpPr/>
          <p:nvPr/>
        </p:nvSpPr>
        <p:spPr>
          <a:xfrm>
            <a:off x="940636" y="5585591"/>
            <a:ext cx="3196652" cy="169410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How Reliance can be applied to conformity assessment</a:t>
            </a:r>
          </a:p>
        </p:txBody>
      </p:sp>
      <p:pic>
        <p:nvPicPr>
          <p:cNvPr id="8" name="Content Placeholder 5" descr="A picture containing red&#10;&#10;Description automatically generated">
            <a:extLst>
              <a:ext uri="{FF2B5EF4-FFF2-40B4-BE49-F238E27FC236}">
                <a16:creationId xmlns:a16="http://schemas.microsoft.com/office/drawing/2014/main" id="{6D3FB722-E55F-4979-AAE3-DAEA643F9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3015" y="176213"/>
            <a:ext cx="2230537" cy="18123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16BBFE-960F-4F38-98B3-334A7AC73DAE}"/>
              </a:ext>
            </a:extLst>
          </p:cNvPr>
          <p:cNvSpPr txBox="1"/>
          <p:nvPr/>
        </p:nvSpPr>
        <p:spPr>
          <a:xfrm>
            <a:off x="4482058" y="2235413"/>
            <a:ext cx="88441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“The future of medical products regulation is in convergence/harmonization, collaboration, and networking based on Reliance and trust.”</a:t>
            </a:r>
            <a:r>
              <a:rPr lang="en-US" sz="24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3" name="Google Shape;129;p4">
            <a:extLst>
              <a:ext uri="{FF2B5EF4-FFF2-40B4-BE49-F238E27FC236}">
                <a16:creationId xmlns:a16="http://schemas.microsoft.com/office/drawing/2014/main" id="{148355B9-EE93-4012-9C87-7E8A5E37A4BE}"/>
              </a:ext>
            </a:extLst>
          </p:cNvPr>
          <p:cNvSpPr txBox="1"/>
          <p:nvPr/>
        </p:nvSpPr>
        <p:spPr>
          <a:xfrm>
            <a:off x="940636" y="7463807"/>
            <a:ext cx="1232807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indent="-228600">
              <a:buClr>
                <a:schemeClr val="dk1"/>
              </a:buClr>
              <a:buSzPts val="1000"/>
              <a:buFont typeface="Arial"/>
              <a:buAutoNum type="arabicPeriod"/>
            </a:pPr>
            <a:r>
              <a:rPr lang="en-US" sz="900" dirty="0" err="1">
                <a:latin typeface="Arial"/>
                <a:ea typeface="Arial"/>
                <a:cs typeface="Arial"/>
                <a:sym typeface="Arial"/>
              </a:rPr>
              <a:t>Azatyan</a:t>
            </a:r>
            <a:r>
              <a:rPr lang="en-US" sz="900" dirty="0">
                <a:latin typeface="Arial"/>
                <a:ea typeface="Arial"/>
                <a:cs typeface="Arial"/>
                <a:sym typeface="Arial"/>
              </a:rPr>
              <a:t>, S., MD, PhD. WHO Good Reliance Practices guidelines to support regulatory decision making [Conference Presentation], </a:t>
            </a:r>
            <a:r>
              <a:rPr lang="en-US" sz="900" dirty="0"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https://www.interamericancoalition-medtech.org/regulatory-convergence/wp-content/uploads/sites/4/2021/08/OMS.pdf</a:t>
            </a:r>
            <a:r>
              <a:rPr lang="en-US" sz="900" dirty="0">
                <a:latin typeface="Arial"/>
                <a:ea typeface="Arial"/>
                <a:cs typeface="Arial"/>
                <a:sym typeface="Arial"/>
              </a:rPr>
              <a:t>, slide 17. </a:t>
            </a:r>
            <a:r>
              <a:rPr lang="en-US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CB5201-0763-4D99-988E-DF7BFB7F1CD8}"/>
              </a:ext>
            </a:extLst>
          </p:cNvPr>
          <p:cNvSpPr txBox="1"/>
          <p:nvPr/>
        </p:nvSpPr>
        <p:spPr>
          <a:xfrm>
            <a:off x="4482058" y="3826707"/>
            <a:ext cx="8786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Reliance will </a:t>
            </a:r>
            <a:r>
              <a:rPr lang="en-US" sz="2400" b="1" dirty="0">
                <a:solidFill>
                  <a:srgbClr val="3F2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avoid unnecessary duplication of work throughout product lifecycle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will result in </a:t>
            </a:r>
            <a:r>
              <a:rPr lang="en-US" sz="2400" b="1" dirty="0">
                <a:solidFill>
                  <a:srgbClr val="3F2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access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innovative therapies and diagnostics to improve patient outcomes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1E988E-6974-43F7-A0FA-0BD7E0391460}"/>
              </a:ext>
            </a:extLst>
          </p:cNvPr>
          <p:cNvSpPr txBox="1"/>
          <p:nvPr/>
        </p:nvSpPr>
        <p:spPr>
          <a:xfrm>
            <a:off x="4482058" y="5832479"/>
            <a:ext cx="8979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Utilize and rely on internationally recognized consensus standards, IMDRF recommendations, accept harmonized and electronic formats, and apply Reliance to total product lifecycle</a:t>
            </a:r>
          </a:p>
        </p:txBody>
      </p:sp>
    </p:spTree>
    <p:extLst>
      <p:ext uri="{BB962C8B-B14F-4D97-AF65-F5344CB8AC3E}">
        <p14:creationId xmlns:p14="http://schemas.microsoft.com/office/powerpoint/2010/main" val="1602582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blur&#10;&#10;Description automatically generated">
            <a:extLst>
              <a:ext uri="{FF2B5EF4-FFF2-40B4-BE49-F238E27FC236}">
                <a16:creationId xmlns:a16="http://schemas.microsoft.com/office/drawing/2014/main" id="{E8CEAACC-7F79-40D2-975A-FB448C4FE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07386"/>
            <a:ext cx="4383876" cy="55890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A57B5-B96A-48C6-B0BE-F7F81C2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70C5E-A04C-4DD3-B87E-B27327EE3A11}"/>
              </a:ext>
            </a:extLst>
          </p:cNvPr>
          <p:cNvSpPr txBox="1"/>
          <p:nvPr/>
        </p:nvSpPr>
        <p:spPr>
          <a:xfrm>
            <a:off x="629393" y="591111"/>
            <a:ext cx="1368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Regulators and manufacturers are committed to timely patient access to safe, effective, and quality medical devices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6F93DC4-3B82-4232-8F07-8BD78987BA9B}"/>
              </a:ext>
            </a:extLst>
          </p:cNvPr>
          <p:cNvSpPr/>
          <p:nvPr/>
        </p:nvSpPr>
        <p:spPr>
          <a:xfrm>
            <a:off x="6209823" y="4331275"/>
            <a:ext cx="1356360" cy="78936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indoor, set&#10;&#10;Description automatically generated">
            <a:extLst>
              <a:ext uri="{FF2B5EF4-FFF2-40B4-BE49-F238E27FC236}">
                <a16:creationId xmlns:a16="http://schemas.microsoft.com/office/drawing/2014/main" id="{0F984F9C-B263-49D9-A35F-4E13481EF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592" y="2032013"/>
            <a:ext cx="5580408" cy="533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7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4A7EBF3B-0A93-4629-92A6-D063F601E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300" y="3027749"/>
            <a:ext cx="4737123" cy="3861782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Medical devices are: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Safe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Perform as intended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Conform to the Essential Principles of Safety and Performance for Medical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A57B5-B96A-48C6-B0BE-F7F81C2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70C5E-A04C-4DD3-B87E-B27327EE3A11}"/>
              </a:ext>
            </a:extLst>
          </p:cNvPr>
          <p:cNvSpPr txBox="1"/>
          <p:nvPr/>
        </p:nvSpPr>
        <p:spPr>
          <a:xfrm>
            <a:off x="629393" y="600563"/>
            <a:ext cx="13398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Conformity assessment is a critical mechanism in the medical device ecosystem  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2C06861-8F46-44CB-B55A-7B98093BBD85}"/>
              </a:ext>
            </a:extLst>
          </p:cNvPr>
          <p:cNvSpPr/>
          <p:nvPr/>
        </p:nvSpPr>
        <p:spPr>
          <a:xfrm>
            <a:off x="6111571" y="3772146"/>
            <a:ext cx="1356360" cy="78936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453AAB68-40F6-40FD-96D4-4F5010B5B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46" y="1924002"/>
            <a:ext cx="3720371" cy="541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21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A57B5-B96A-48C6-B0BE-F7F81C2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70C5E-A04C-4DD3-B87E-B27327EE3A11}"/>
              </a:ext>
            </a:extLst>
          </p:cNvPr>
          <p:cNvSpPr txBox="1"/>
          <p:nvPr/>
        </p:nvSpPr>
        <p:spPr>
          <a:xfrm>
            <a:off x="629393" y="600563"/>
            <a:ext cx="133986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common regulatory framework and regulators’ resource challenges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hinder patient access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manufacturers’ ability to introduce innovative and life-saving medical devices to market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0E54E2-B084-4B8D-9E72-E2A68CCAA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79" y="2354889"/>
            <a:ext cx="5045002" cy="5045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8AB723-A832-4D75-B01F-0102FFDB2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246" y="3293020"/>
            <a:ext cx="1794188" cy="410687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96042D62-1F20-43A7-894B-765C76904512}"/>
              </a:ext>
            </a:extLst>
          </p:cNvPr>
          <p:cNvSpPr/>
          <p:nvPr/>
        </p:nvSpPr>
        <p:spPr>
          <a:xfrm>
            <a:off x="6576266" y="4320897"/>
            <a:ext cx="1356360" cy="78936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white&#10;&#10;Description automatically generated">
            <a:extLst>
              <a:ext uri="{FF2B5EF4-FFF2-40B4-BE49-F238E27FC236}">
                <a16:creationId xmlns:a16="http://schemas.microsoft.com/office/drawing/2014/main" id="{F6A902A5-6B1D-4637-BD5D-9DF0234CE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631" y="3077021"/>
            <a:ext cx="2430505" cy="4320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53F730-D5AA-4387-A76A-650631CF93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44" y="3682775"/>
            <a:ext cx="3864429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8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4A7EBF3B-0A93-4629-92A6-D063F601E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830" y="4342858"/>
            <a:ext cx="12904470" cy="3067524"/>
          </a:xfrm>
        </p:spPr>
        <p:txBody>
          <a:bodyPr>
            <a:normAutofit/>
          </a:bodyPr>
          <a:lstStyle/>
          <a:p>
            <a:pPr marL="396875" indent="-3968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Lack of regulatory capacity, “[h]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 "/>
              </a:rPr>
              <a:t>ampers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 efforts to ensure the quality, efficacy and safety of health products.”</a:t>
            </a:r>
            <a:r>
              <a:rPr lang="en-US" sz="2800" baseline="300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2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 </a:t>
            </a:r>
          </a:p>
          <a:p>
            <a:pPr marL="396875" indent="-3968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These constraints become even more visible during a public health emergency and have a direct adverse effect on patient access to potentially lifesaving medical treatments and diagnostics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A57B5-B96A-48C6-B0BE-F7F81C2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70C5E-A04C-4DD3-B87E-B27327EE3A11}"/>
              </a:ext>
            </a:extLst>
          </p:cNvPr>
          <p:cNvSpPr txBox="1"/>
          <p:nvPr/>
        </p:nvSpPr>
        <p:spPr>
          <a:xfrm>
            <a:off x="629393" y="600563"/>
            <a:ext cx="13398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regulators ability to perform, patient access to lifesaving medical devices will be highly impacted</a:t>
            </a:r>
          </a:p>
        </p:txBody>
      </p:sp>
      <p:sp>
        <p:nvSpPr>
          <p:cNvPr id="16" name="Google Shape;232;p9">
            <a:extLst>
              <a:ext uri="{FF2B5EF4-FFF2-40B4-BE49-F238E27FC236}">
                <a16:creationId xmlns:a16="http://schemas.microsoft.com/office/drawing/2014/main" id="{F3DEA40A-A678-4AFB-B927-1D8D1AA9E5E0}"/>
              </a:ext>
            </a:extLst>
          </p:cNvPr>
          <p:cNvSpPr txBox="1"/>
          <p:nvPr/>
        </p:nvSpPr>
        <p:spPr>
          <a:xfrm>
            <a:off x="822960" y="7167372"/>
            <a:ext cx="130759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en-US" sz="9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regulatory agility during covid-19 and other health emergencies; Enhanced collaboration among authorities is key to ensuring timely access to high quality health products worldwide</a:t>
            </a:r>
            <a:r>
              <a:rPr lang="en-US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Accessed April 3, 2021</a:t>
            </a:r>
            <a:r>
              <a:rPr lang="en-US" sz="9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000" dirty="0"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en-US" sz="9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Roadmap for access to medicines, vaccines, and other medical products</a:t>
            </a:r>
            <a:r>
              <a:rPr lang="en-US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2019-2023. Accessed May 9, 2021. </a:t>
            </a:r>
            <a:endParaRPr sz="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02;p3">
            <a:extLst>
              <a:ext uri="{FF2B5EF4-FFF2-40B4-BE49-F238E27FC236}">
                <a16:creationId xmlns:a16="http://schemas.microsoft.com/office/drawing/2014/main" id="{54417518-00A6-4930-B0F8-ACB0D5BF0784}"/>
              </a:ext>
            </a:extLst>
          </p:cNvPr>
          <p:cNvSpPr txBox="1"/>
          <p:nvPr/>
        </p:nvSpPr>
        <p:spPr>
          <a:xfrm>
            <a:off x="1013833" y="2496198"/>
            <a:ext cx="19736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~75%</a:t>
            </a:r>
            <a:endParaRPr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Google Shape;104;p3" descr="User with solid fill">
            <a:extLst>
              <a:ext uri="{FF2B5EF4-FFF2-40B4-BE49-F238E27FC236}">
                <a16:creationId xmlns:a16="http://schemas.microsoft.com/office/drawing/2014/main" id="{ABA77122-FA24-404E-A77E-040BD95A375B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 flipH="1">
            <a:off x="1102740" y="3425611"/>
            <a:ext cx="518753" cy="51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5;p3" descr="User with solid fill">
            <a:extLst>
              <a:ext uri="{FF2B5EF4-FFF2-40B4-BE49-F238E27FC236}">
                <a16:creationId xmlns:a16="http://schemas.microsoft.com/office/drawing/2014/main" id="{4AD385CD-AD64-4262-B9FB-2548485DD74E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 flipH="1">
            <a:off x="1570795" y="3425611"/>
            <a:ext cx="518753" cy="51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7;p3" descr="User with solid fill">
            <a:extLst>
              <a:ext uri="{FF2B5EF4-FFF2-40B4-BE49-F238E27FC236}">
                <a16:creationId xmlns:a16="http://schemas.microsoft.com/office/drawing/2014/main" id="{44A63EB5-69AB-4718-81B1-749E5BCCBF1A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 flipH="1">
            <a:off x="2497652" y="3425611"/>
            <a:ext cx="518753" cy="51875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B1A2137-52E2-46C3-B3F4-5259281074B1}"/>
              </a:ext>
            </a:extLst>
          </p:cNvPr>
          <p:cNvSpPr txBox="1"/>
          <p:nvPr/>
        </p:nvSpPr>
        <p:spPr>
          <a:xfrm>
            <a:off x="3338938" y="2602587"/>
            <a:ext cx="103884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One study revealed that, “[a]bout 75% of regulatory authorities are unable to perform all core functions consistently well and depend often on better resourced authorities.</a:t>
            </a:r>
            <a:r>
              <a:rPr lang="en-US" sz="2800" baseline="300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”1    </a:t>
            </a:r>
          </a:p>
        </p:txBody>
      </p:sp>
      <p:pic>
        <p:nvPicPr>
          <p:cNvPr id="24" name="Google Shape;105;p3" descr="User with solid fill">
            <a:extLst>
              <a:ext uri="{FF2B5EF4-FFF2-40B4-BE49-F238E27FC236}">
                <a16:creationId xmlns:a16="http://schemas.microsoft.com/office/drawing/2014/main" id="{E2E46B40-BA16-4B5B-95C1-396FFA12EDA1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 flipH="1">
            <a:off x="2028812" y="3425611"/>
            <a:ext cx="518753" cy="518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320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A57B5-B96A-48C6-B0BE-F7F81C2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70C5E-A04C-4DD3-B87E-B27327EE3A11}"/>
              </a:ext>
            </a:extLst>
          </p:cNvPr>
          <p:cNvSpPr txBox="1"/>
          <p:nvPr/>
        </p:nvSpPr>
        <p:spPr>
          <a:xfrm>
            <a:off x="629393" y="600563"/>
            <a:ext cx="13398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presentation covers: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8C864D-C246-4F7D-8EBF-6041243F73D8}"/>
              </a:ext>
            </a:extLst>
          </p:cNvPr>
          <p:cNvSpPr/>
          <p:nvPr/>
        </p:nvSpPr>
        <p:spPr>
          <a:xfrm>
            <a:off x="1883424" y="2168033"/>
            <a:ext cx="10569632" cy="153488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Application of Reliance to conformity assessment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32B75DB-5A96-4082-85DA-218E6646A22A}"/>
              </a:ext>
            </a:extLst>
          </p:cNvPr>
          <p:cNvSpPr/>
          <p:nvPr/>
        </p:nvSpPr>
        <p:spPr>
          <a:xfrm>
            <a:off x="1883423" y="3976562"/>
            <a:ext cx="10569633" cy="15348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Benefits of a globally harmonized approach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DF0FB09-295E-4AF5-A918-C1821F113A70}"/>
              </a:ext>
            </a:extLst>
          </p:cNvPr>
          <p:cNvSpPr/>
          <p:nvPr/>
        </p:nvSpPr>
        <p:spPr>
          <a:xfrm>
            <a:off x="1883425" y="5785091"/>
            <a:ext cx="10569631" cy="153488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How Reliance can be applied to conformity assessment</a:t>
            </a:r>
          </a:p>
        </p:txBody>
      </p:sp>
    </p:spTree>
    <p:extLst>
      <p:ext uri="{BB962C8B-B14F-4D97-AF65-F5344CB8AC3E}">
        <p14:creationId xmlns:p14="http://schemas.microsoft.com/office/powerpoint/2010/main" val="964625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4A7EBF3B-0A93-4629-92A6-D063F601E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587" y="3306126"/>
            <a:ext cx="7952241" cy="3469114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A quality management system (QMS)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A system for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 "/>
              </a:rPr>
              <a:t>postmarket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 surveillance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Technical documentation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A declaration of conformity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The registration of manufacturers and their medical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A57B5-B96A-48C6-B0BE-F7F81C2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70C5E-A04C-4DD3-B87E-B27327EE3A11}"/>
              </a:ext>
            </a:extLst>
          </p:cNvPr>
          <p:cNvSpPr txBox="1"/>
          <p:nvPr/>
        </p:nvSpPr>
        <p:spPr>
          <a:xfrm>
            <a:off x="629393" y="600563"/>
            <a:ext cx="13398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Manufacturers already adhere to all elements of conformity assessment for placing medical devices on the market, but they vary among regions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CC2FB00-0281-4CC7-9BF5-976547D30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2941737"/>
            <a:ext cx="288131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88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A57B5-B96A-48C6-B0BE-F7F81C2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70C5E-A04C-4DD3-B87E-B27327EE3A11}"/>
              </a:ext>
            </a:extLst>
          </p:cNvPr>
          <p:cNvSpPr txBox="1"/>
          <p:nvPr/>
        </p:nvSpPr>
        <p:spPr>
          <a:xfrm>
            <a:off x="629393" y="446462"/>
            <a:ext cx="13398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future of medical products regulation is in convergence/harmonization, collaboration, and networking based on 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Reliance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trust.”</a:t>
            </a:r>
            <a:r>
              <a:rPr lang="en-US" sz="40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5" name="Google Shape;116;p4">
            <a:extLst>
              <a:ext uri="{FF2B5EF4-FFF2-40B4-BE49-F238E27FC236}">
                <a16:creationId xmlns:a16="http://schemas.microsoft.com/office/drawing/2014/main" id="{DDAD2330-C8E5-4785-B399-06A8A80D24C4}"/>
              </a:ext>
            </a:extLst>
          </p:cNvPr>
          <p:cNvGrpSpPr/>
          <p:nvPr/>
        </p:nvGrpSpPr>
        <p:grpSpPr>
          <a:xfrm>
            <a:off x="947056" y="1800893"/>
            <a:ext cx="12540343" cy="5428471"/>
            <a:chOff x="0" y="0"/>
            <a:chExt cx="8229600" cy="4809723"/>
          </a:xfrm>
        </p:grpSpPr>
        <p:sp>
          <p:nvSpPr>
            <p:cNvPr id="17" name="Google Shape;117;p4">
              <a:extLst>
                <a:ext uri="{FF2B5EF4-FFF2-40B4-BE49-F238E27FC236}">
                  <a16:creationId xmlns:a16="http://schemas.microsoft.com/office/drawing/2014/main" id="{21972D25-3334-4C39-A49B-89BD8250318E}"/>
                </a:ext>
              </a:extLst>
            </p:cNvPr>
            <p:cNvSpPr/>
            <p:nvPr/>
          </p:nvSpPr>
          <p:spPr>
            <a:xfrm>
              <a:off x="0" y="2040361"/>
              <a:ext cx="8229600" cy="1316526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9;p4">
              <a:extLst>
                <a:ext uri="{FF2B5EF4-FFF2-40B4-BE49-F238E27FC236}">
                  <a16:creationId xmlns:a16="http://schemas.microsoft.com/office/drawing/2014/main" id="{CEFBFE83-5CD1-4CCB-83DE-203CB2E93C51}"/>
                </a:ext>
              </a:extLst>
            </p:cNvPr>
            <p:cNvSpPr/>
            <p:nvPr/>
          </p:nvSpPr>
          <p:spPr>
            <a:xfrm>
              <a:off x="1569146" y="1702825"/>
              <a:ext cx="6660453" cy="1358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;p4">
              <a:extLst>
                <a:ext uri="{FF2B5EF4-FFF2-40B4-BE49-F238E27FC236}">
                  <a16:creationId xmlns:a16="http://schemas.microsoft.com/office/drawing/2014/main" id="{D3DF3863-00E1-4FCF-A8E6-DADCA942119C}"/>
                </a:ext>
              </a:extLst>
            </p:cNvPr>
            <p:cNvSpPr txBox="1"/>
            <p:nvPr/>
          </p:nvSpPr>
          <p:spPr>
            <a:xfrm>
              <a:off x="1473302" y="1996283"/>
              <a:ext cx="6756298" cy="1358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775" tIns="143775" rIns="143775" bIns="143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 decision to “regulate through reliance” is the hallmark of a modern and efficient regulatory authority</a:t>
              </a:r>
              <a:r>
                <a:rPr lang="en-US" sz="2400" baseline="30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  <a:endParaRPr sz="2000" dirty="0"/>
            </a:p>
          </p:txBody>
        </p:sp>
        <p:sp>
          <p:nvSpPr>
            <p:cNvPr id="27" name="Google Shape;121;p4">
              <a:extLst>
                <a:ext uri="{FF2B5EF4-FFF2-40B4-BE49-F238E27FC236}">
                  <a16:creationId xmlns:a16="http://schemas.microsoft.com/office/drawing/2014/main" id="{D8CEB7A8-5008-4E48-B4B6-F9C2F83E6D7B}"/>
                </a:ext>
              </a:extLst>
            </p:cNvPr>
            <p:cNvSpPr/>
            <p:nvPr/>
          </p:nvSpPr>
          <p:spPr>
            <a:xfrm>
              <a:off x="0" y="567592"/>
              <a:ext cx="8229600" cy="1358568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3;p4">
              <a:extLst>
                <a:ext uri="{FF2B5EF4-FFF2-40B4-BE49-F238E27FC236}">
                  <a16:creationId xmlns:a16="http://schemas.microsoft.com/office/drawing/2014/main" id="{9D85D1C7-D8DD-407F-897A-3EAD60637D14}"/>
                </a:ext>
              </a:extLst>
            </p:cNvPr>
            <p:cNvSpPr/>
            <p:nvPr/>
          </p:nvSpPr>
          <p:spPr>
            <a:xfrm>
              <a:off x="1569146" y="0"/>
              <a:ext cx="6660453" cy="1358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4;p4">
              <a:extLst>
                <a:ext uri="{FF2B5EF4-FFF2-40B4-BE49-F238E27FC236}">
                  <a16:creationId xmlns:a16="http://schemas.microsoft.com/office/drawing/2014/main" id="{2C740EA1-F627-4960-8D3F-AF8051DDF658}"/>
                </a:ext>
              </a:extLst>
            </p:cNvPr>
            <p:cNvSpPr txBox="1"/>
            <p:nvPr/>
          </p:nvSpPr>
          <p:spPr>
            <a:xfrm>
              <a:off x="1473302" y="597601"/>
              <a:ext cx="6756298" cy="1358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775" tIns="143775" rIns="143775" bIns="143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Reliance is not a less stringent form of regulatory oversight or outsourcing of regulatory mandates, nor does it compromise independence </a:t>
              </a:r>
              <a:r>
                <a:rPr lang="en-US" sz="2400" baseline="30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000" dirty="0"/>
            </a:p>
          </p:txBody>
        </p:sp>
        <p:sp>
          <p:nvSpPr>
            <p:cNvPr id="31" name="Google Shape;125;p4">
              <a:extLst>
                <a:ext uri="{FF2B5EF4-FFF2-40B4-BE49-F238E27FC236}">
                  <a16:creationId xmlns:a16="http://schemas.microsoft.com/office/drawing/2014/main" id="{F05A2FD5-0128-4D88-955C-A47F31AF8BE5}"/>
                </a:ext>
              </a:extLst>
            </p:cNvPr>
            <p:cNvSpPr/>
            <p:nvPr/>
          </p:nvSpPr>
          <p:spPr>
            <a:xfrm>
              <a:off x="0" y="3442776"/>
              <a:ext cx="8229600" cy="1312793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7;p4">
              <a:extLst>
                <a:ext uri="{FF2B5EF4-FFF2-40B4-BE49-F238E27FC236}">
                  <a16:creationId xmlns:a16="http://schemas.microsoft.com/office/drawing/2014/main" id="{DE0494B5-4460-4794-8944-D63B6460FEDD}"/>
                </a:ext>
              </a:extLst>
            </p:cNvPr>
            <p:cNvSpPr/>
            <p:nvPr/>
          </p:nvSpPr>
          <p:spPr>
            <a:xfrm>
              <a:off x="1569146" y="3397001"/>
              <a:ext cx="6660453" cy="1358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8;p4">
              <a:extLst>
                <a:ext uri="{FF2B5EF4-FFF2-40B4-BE49-F238E27FC236}">
                  <a16:creationId xmlns:a16="http://schemas.microsoft.com/office/drawing/2014/main" id="{35E979EC-5E61-4797-B75A-CA1AB19A3DBF}"/>
                </a:ext>
              </a:extLst>
            </p:cNvPr>
            <p:cNvSpPr txBox="1"/>
            <p:nvPr/>
          </p:nvSpPr>
          <p:spPr>
            <a:xfrm>
              <a:off x="1473302" y="3451155"/>
              <a:ext cx="6756297" cy="1358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3775" tIns="143775" rIns="143775" bIns="143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Reliance applies to </a:t>
              </a:r>
              <a:r>
                <a:rPr lang="en-US" sz="2400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the total product lifecycle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(e.g., </a:t>
              </a:r>
              <a:r>
                <a:rPr lang="en-US" sz="2400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product approvals and inspections)</a:t>
              </a:r>
              <a:endParaRPr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Google Shape;129;p4">
            <a:extLst>
              <a:ext uri="{FF2B5EF4-FFF2-40B4-BE49-F238E27FC236}">
                <a16:creationId xmlns:a16="http://schemas.microsoft.com/office/drawing/2014/main" id="{59F65D93-4136-4C43-B5DA-185B985A357E}"/>
              </a:ext>
            </a:extLst>
          </p:cNvPr>
          <p:cNvSpPr txBox="1"/>
          <p:nvPr/>
        </p:nvSpPr>
        <p:spPr>
          <a:xfrm>
            <a:off x="947057" y="7290483"/>
            <a:ext cx="12328072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AutoNum type="arabicPeriod"/>
            </a:pPr>
            <a:r>
              <a:rPr lang="en-US" sz="900" dirty="0" err="1">
                <a:latin typeface="Arial"/>
                <a:ea typeface="Arial"/>
                <a:cs typeface="Arial"/>
                <a:sym typeface="Arial"/>
              </a:rPr>
              <a:t>Azatyan</a:t>
            </a:r>
            <a:r>
              <a:rPr lang="en-US" sz="900" dirty="0">
                <a:latin typeface="Arial"/>
                <a:ea typeface="Arial"/>
                <a:cs typeface="Arial"/>
                <a:sym typeface="Arial"/>
              </a:rPr>
              <a:t>, S., MD, PhD. WHO Good Reliance Practices guidelines to support regulatory decision making [Conference Presentation], </a:t>
            </a:r>
            <a:r>
              <a:rPr lang="en-US" sz="900" dirty="0"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https://www.interamericancoalition-medtech.org/regulatory-convergence/wp-content/uploads/sites/4/2021/08/OMS.pdf</a:t>
            </a:r>
            <a:r>
              <a:rPr lang="en-US" sz="900" dirty="0">
                <a:latin typeface="Arial"/>
                <a:ea typeface="Arial"/>
                <a:cs typeface="Arial"/>
                <a:sym typeface="Arial"/>
              </a:rPr>
              <a:t>, slide 17. </a:t>
            </a: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AutoNum type="arabicPeriod"/>
            </a:pPr>
            <a:r>
              <a:rPr lang="en-US" sz="900" dirty="0">
                <a:latin typeface="Arial"/>
                <a:ea typeface="Arial"/>
                <a:cs typeface="Arial"/>
                <a:sym typeface="Arial"/>
              </a:rPr>
              <a:t>Good Reliance Practices in the Regulation of Medical Products, Annex 10, </a:t>
            </a:r>
            <a:r>
              <a:rPr lang="en-US" sz="900" u="sng" dirty="0"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https://www.wto.org/english/tratop_e/trips_e/techsymp_290621/gaspar_pres3.pdf</a:t>
            </a:r>
            <a:r>
              <a:rPr lang="en-US" sz="9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9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raphic 7" descr="Handshake with solid fill">
            <a:extLst>
              <a:ext uri="{FF2B5EF4-FFF2-40B4-BE49-F238E27FC236}">
                <a16:creationId xmlns:a16="http://schemas.microsoft.com/office/drawing/2014/main" id="{9596A138-A0E4-4E70-8FA6-BB5E9EE2A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2998" y="2706530"/>
            <a:ext cx="1088792" cy="1088792"/>
          </a:xfrm>
          <a:prstGeom prst="rect">
            <a:avLst/>
          </a:prstGeom>
        </p:spPr>
      </p:pic>
      <p:pic>
        <p:nvPicPr>
          <p:cNvPr id="10" name="Graphic 9" descr="Bank with solid fill">
            <a:extLst>
              <a:ext uri="{FF2B5EF4-FFF2-40B4-BE49-F238E27FC236}">
                <a16:creationId xmlns:a16="http://schemas.microsoft.com/office/drawing/2014/main" id="{488FB8A9-99D6-4ECC-8842-6ECBF1557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1045" y="4363073"/>
            <a:ext cx="914400" cy="914400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8156CE7-AF5F-4986-97A0-D9C4F4579386}"/>
              </a:ext>
            </a:extLst>
          </p:cNvPr>
          <p:cNvSpPr/>
          <p:nvPr/>
        </p:nvSpPr>
        <p:spPr>
          <a:xfrm>
            <a:off x="1766412" y="6330763"/>
            <a:ext cx="361833" cy="456245"/>
          </a:xfrm>
          <a:custGeom>
            <a:avLst/>
            <a:gdLst>
              <a:gd name="connsiteX0" fmla="*/ 130285 w 361833"/>
              <a:gd name="connsiteY0" fmla="*/ 113906 h 456245"/>
              <a:gd name="connsiteX1" fmla="*/ 160350 w 361833"/>
              <a:gd name="connsiteY1" fmla="*/ 121967 h 456245"/>
              <a:gd name="connsiteX2" fmla="*/ 163422 w 361833"/>
              <a:gd name="connsiteY2" fmla="*/ 119827 h 456245"/>
              <a:gd name="connsiteX3" fmla="*/ 167824 w 361833"/>
              <a:gd name="connsiteY3" fmla="*/ 90839 h 456245"/>
              <a:gd name="connsiteX4" fmla="*/ 121712 w 361833"/>
              <a:gd name="connsiteY4" fmla="*/ 11018 h 456245"/>
              <a:gd name="connsiteX5" fmla="*/ 91649 w 361833"/>
              <a:gd name="connsiteY5" fmla="*/ 2948 h 456245"/>
              <a:gd name="connsiteX6" fmla="*/ 91624 w 361833"/>
              <a:gd name="connsiteY6" fmla="*/ 2962 h 456245"/>
              <a:gd name="connsiteX7" fmla="*/ 11869 w 361833"/>
              <a:gd name="connsiteY7" fmla="*/ 49041 h 456245"/>
              <a:gd name="connsiteX8" fmla="*/ 1689 w 361833"/>
              <a:gd name="connsiteY8" fmla="*/ 77732 h 456245"/>
              <a:gd name="connsiteX9" fmla="*/ 30777 w 361833"/>
              <a:gd name="connsiteY9" fmla="*/ 88814 h 456245"/>
              <a:gd name="connsiteX10" fmla="*/ 32779 w 361833"/>
              <a:gd name="connsiteY10" fmla="*/ 87790 h 456245"/>
              <a:gd name="connsiteX11" fmla="*/ 65850 w 361833"/>
              <a:gd name="connsiteY11" fmla="*/ 68608 h 456245"/>
              <a:gd name="connsiteX12" fmla="*/ 66278 w 361833"/>
              <a:gd name="connsiteY12" fmla="*/ 68687 h 456245"/>
              <a:gd name="connsiteX13" fmla="*/ 66323 w 361833"/>
              <a:gd name="connsiteY13" fmla="*/ 68938 h 456245"/>
              <a:gd name="connsiteX14" fmla="*/ 329062 w 361833"/>
              <a:gd name="connsiteY14" fmla="*/ 454686 h 456245"/>
              <a:gd name="connsiteX15" fmla="*/ 336138 w 361833"/>
              <a:gd name="connsiteY15" fmla="*/ 455949 h 456245"/>
              <a:gd name="connsiteX16" fmla="*/ 339770 w 361833"/>
              <a:gd name="connsiteY16" fmla="*/ 456246 h 456245"/>
              <a:gd name="connsiteX17" fmla="*/ 361833 w 361833"/>
              <a:gd name="connsiteY17" fmla="*/ 434288 h 456245"/>
              <a:gd name="connsiteX18" fmla="*/ 361780 w 361833"/>
              <a:gd name="connsiteY18" fmla="*/ 432706 h 456245"/>
              <a:gd name="connsiteX19" fmla="*/ 342279 w 361833"/>
              <a:gd name="connsiteY19" fmla="*/ 412335 h 456245"/>
              <a:gd name="connsiteX20" fmla="*/ 108728 w 361833"/>
              <a:gd name="connsiteY20" fmla="*/ 81783 h 456245"/>
              <a:gd name="connsiteX21" fmla="*/ 109100 w 361833"/>
              <a:gd name="connsiteY21" fmla="*/ 79669 h 456245"/>
              <a:gd name="connsiteX22" fmla="*/ 109494 w 361833"/>
              <a:gd name="connsiteY22" fmla="*/ 79389 h 456245"/>
              <a:gd name="connsiteX23" fmla="*/ 109727 w 361833"/>
              <a:gd name="connsiteY23" fmla="*/ 79547 h 45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1833" h="456245">
                <a:moveTo>
                  <a:pt x="130285" y="113906"/>
                </a:moveTo>
                <a:cubicBezTo>
                  <a:pt x="136361" y="124435"/>
                  <a:pt x="149823" y="128043"/>
                  <a:pt x="160350" y="121967"/>
                </a:cubicBezTo>
                <a:cubicBezTo>
                  <a:pt x="161433" y="121342"/>
                  <a:pt x="162461" y="120626"/>
                  <a:pt x="163422" y="119827"/>
                </a:cubicBezTo>
                <a:cubicBezTo>
                  <a:pt x="171718" y="112506"/>
                  <a:pt x="173573" y="100292"/>
                  <a:pt x="167824" y="90839"/>
                </a:cubicBezTo>
                <a:lnTo>
                  <a:pt x="121712" y="11018"/>
                </a:lnTo>
                <a:cubicBezTo>
                  <a:pt x="115639" y="488"/>
                  <a:pt x="102179" y="-3126"/>
                  <a:pt x="91649" y="2948"/>
                </a:cubicBezTo>
                <a:cubicBezTo>
                  <a:pt x="91640" y="2952"/>
                  <a:pt x="91633" y="2958"/>
                  <a:pt x="91624" y="2962"/>
                </a:cubicBezTo>
                <a:lnTo>
                  <a:pt x="11869" y="49041"/>
                </a:lnTo>
                <a:cubicBezTo>
                  <a:pt x="1690" y="54639"/>
                  <a:pt x="-2684" y="66971"/>
                  <a:pt x="1689" y="77732"/>
                </a:cubicBezTo>
                <a:cubicBezTo>
                  <a:pt x="6661" y="88824"/>
                  <a:pt x="19685" y="93786"/>
                  <a:pt x="30777" y="88814"/>
                </a:cubicBezTo>
                <a:cubicBezTo>
                  <a:pt x="31461" y="88507"/>
                  <a:pt x="32129" y="88166"/>
                  <a:pt x="32779" y="87790"/>
                </a:cubicBezTo>
                <a:lnTo>
                  <a:pt x="65850" y="68608"/>
                </a:lnTo>
                <a:cubicBezTo>
                  <a:pt x="65989" y="68511"/>
                  <a:pt x="66182" y="68548"/>
                  <a:pt x="66278" y="68687"/>
                </a:cubicBezTo>
                <a:cubicBezTo>
                  <a:pt x="66328" y="68761"/>
                  <a:pt x="66345" y="68853"/>
                  <a:pt x="66323" y="68938"/>
                </a:cubicBezTo>
                <a:cubicBezTo>
                  <a:pt x="32355" y="248013"/>
                  <a:pt x="149987" y="420719"/>
                  <a:pt x="329062" y="454686"/>
                </a:cubicBezTo>
                <a:cubicBezTo>
                  <a:pt x="331416" y="455132"/>
                  <a:pt x="333775" y="455554"/>
                  <a:pt x="336138" y="455949"/>
                </a:cubicBezTo>
                <a:cubicBezTo>
                  <a:pt x="337339" y="456145"/>
                  <a:pt x="338554" y="456244"/>
                  <a:pt x="339770" y="456246"/>
                </a:cubicBezTo>
                <a:cubicBezTo>
                  <a:pt x="351926" y="456276"/>
                  <a:pt x="361805" y="446445"/>
                  <a:pt x="361833" y="434288"/>
                </a:cubicBezTo>
                <a:cubicBezTo>
                  <a:pt x="361834" y="433761"/>
                  <a:pt x="361817" y="433233"/>
                  <a:pt x="361780" y="432706"/>
                </a:cubicBezTo>
                <a:cubicBezTo>
                  <a:pt x="360781" y="422219"/>
                  <a:pt x="352712" y="413791"/>
                  <a:pt x="342279" y="412335"/>
                </a:cubicBezTo>
                <a:cubicBezTo>
                  <a:pt x="186507" y="385548"/>
                  <a:pt x="81943" y="237555"/>
                  <a:pt x="108728" y="81783"/>
                </a:cubicBezTo>
                <a:cubicBezTo>
                  <a:pt x="108849" y="81077"/>
                  <a:pt x="108974" y="80373"/>
                  <a:pt x="109100" y="79669"/>
                </a:cubicBezTo>
                <a:cubicBezTo>
                  <a:pt x="109132" y="79483"/>
                  <a:pt x="109308" y="79358"/>
                  <a:pt x="109494" y="79389"/>
                </a:cubicBezTo>
                <a:cubicBezTo>
                  <a:pt x="109591" y="79405"/>
                  <a:pt x="109676" y="79464"/>
                  <a:pt x="109727" y="79547"/>
                </a:cubicBezTo>
                <a:close/>
              </a:path>
            </a:pathLst>
          </a:custGeom>
          <a:solidFill>
            <a:srgbClr val="000000"/>
          </a:solidFill>
          <a:ln w="109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13C8201-5AAB-463E-993C-D99D41349D46}"/>
              </a:ext>
            </a:extLst>
          </p:cNvPr>
          <p:cNvSpPr/>
          <p:nvPr/>
        </p:nvSpPr>
        <p:spPr>
          <a:xfrm>
            <a:off x="2186274" y="6331772"/>
            <a:ext cx="301094" cy="501413"/>
          </a:xfrm>
          <a:custGeom>
            <a:avLst/>
            <a:gdLst>
              <a:gd name="connsiteX0" fmla="*/ 87429 w 301094"/>
              <a:gd name="connsiteY0" fmla="*/ 363178 h 501413"/>
              <a:gd name="connsiteX1" fmla="*/ 79200 w 301094"/>
              <a:gd name="connsiteY1" fmla="*/ 333157 h 501413"/>
              <a:gd name="connsiteX2" fmla="*/ 77161 w 301094"/>
              <a:gd name="connsiteY2" fmla="*/ 332132 h 501413"/>
              <a:gd name="connsiteX3" fmla="*/ 48547 w 301094"/>
              <a:gd name="connsiteY3" fmla="*/ 342466 h 501413"/>
              <a:gd name="connsiteX4" fmla="*/ 2898 w 301094"/>
              <a:gd name="connsiteY4" fmla="*/ 422441 h 501413"/>
              <a:gd name="connsiteX5" fmla="*/ 11105 w 301094"/>
              <a:gd name="connsiteY5" fmla="*/ 452466 h 501413"/>
              <a:gd name="connsiteX6" fmla="*/ 11118 w 301094"/>
              <a:gd name="connsiteY6" fmla="*/ 452474 h 501413"/>
              <a:gd name="connsiteX7" fmla="*/ 91215 w 301094"/>
              <a:gd name="connsiteY7" fmla="*/ 498157 h 501413"/>
              <a:gd name="connsiteX8" fmla="*/ 120191 w 301094"/>
              <a:gd name="connsiteY8" fmla="*/ 493579 h 501413"/>
              <a:gd name="connsiteX9" fmla="*/ 117152 w 301094"/>
              <a:gd name="connsiteY9" fmla="*/ 462600 h 501413"/>
              <a:gd name="connsiteX10" fmla="*/ 114061 w 301094"/>
              <a:gd name="connsiteY10" fmla="*/ 460475 h 501413"/>
              <a:gd name="connsiteX11" fmla="*/ 80407 w 301094"/>
              <a:gd name="connsiteY11" fmla="*/ 441370 h 501413"/>
              <a:gd name="connsiteX12" fmla="*/ 80281 w 301094"/>
              <a:gd name="connsiteY12" fmla="*/ 440936 h 501413"/>
              <a:gd name="connsiteX13" fmla="*/ 80462 w 301094"/>
              <a:gd name="connsiteY13" fmla="*/ 440787 h 501413"/>
              <a:gd name="connsiteX14" fmla="*/ 282222 w 301094"/>
              <a:gd name="connsiteY14" fmla="*/ 19422 h 501413"/>
              <a:gd name="connsiteX15" fmla="*/ 280670 w 301094"/>
              <a:gd name="connsiteY15" fmla="*/ 15115 h 501413"/>
              <a:gd name="connsiteX16" fmla="*/ 254081 w 301094"/>
              <a:gd name="connsiteY16" fmla="*/ 599 h 501413"/>
              <a:gd name="connsiteX17" fmla="*/ 238469 w 301094"/>
              <a:gd name="connsiteY17" fmla="*/ 27528 h 501413"/>
              <a:gd name="connsiteX18" fmla="*/ 239114 w 301094"/>
              <a:gd name="connsiteY18" fmla="*/ 29554 h 501413"/>
              <a:gd name="connsiteX19" fmla="*/ 70390 w 301094"/>
              <a:gd name="connsiteY19" fmla="*/ 397701 h 501413"/>
              <a:gd name="connsiteX20" fmla="*/ 68533 w 301094"/>
              <a:gd name="connsiteY20" fmla="*/ 398383 h 501413"/>
              <a:gd name="connsiteX21" fmla="*/ 68094 w 301094"/>
              <a:gd name="connsiteY21" fmla="*/ 398183 h 501413"/>
              <a:gd name="connsiteX22" fmla="*/ 68115 w 301094"/>
              <a:gd name="connsiteY22" fmla="*/ 397899 h 50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1094" h="501413">
                <a:moveTo>
                  <a:pt x="87429" y="363178"/>
                </a:moveTo>
                <a:cubicBezTo>
                  <a:pt x="93446" y="352616"/>
                  <a:pt x="89762" y="339175"/>
                  <a:pt x="79200" y="333157"/>
                </a:cubicBezTo>
                <a:cubicBezTo>
                  <a:pt x="78539" y="332780"/>
                  <a:pt x="77857" y="332438"/>
                  <a:pt x="77161" y="332132"/>
                </a:cubicBezTo>
                <a:cubicBezTo>
                  <a:pt x="66382" y="327818"/>
                  <a:pt x="54082" y="332260"/>
                  <a:pt x="48547" y="342466"/>
                </a:cubicBezTo>
                <a:lnTo>
                  <a:pt x="2898" y="422441"/>
                </a:lnTo>
                <a:cubicBezTo>
                  <a:pt x="-3128" y="432999"/>
                  <a:pt x="548" y="446442"/>
                  <a:pt x="11105" y="452466"/>
                </a:cubicBezTo>
                <a:cubicBezTo>
                  <a:pt x="11110" y="452470"/>
                  <a:pt x="11114" y="452472"/>
                  <a:pt x="11118" y="452474"/>
                </a:cubicBezTo>
                <a:lnTo>
                  <a:pt x="91215" y="498157"/>
                </a:lnTo>
                <a:cubicBezTo>
                  <a:pt x="100707" y="503852"/>
                  <a:pt x="112917" y="501923"/>
                  <a:pt x="120191" y="493579"/>
                </a:cubicBezTo>
                <a:cubicBezTo>
                  <a:pt x="127907" y="484185"/>
                  <a:pt x="126546" y="470315"/>
                  <a:pt x="117152" y="462600"/>
                </a:cubicBezTo>
                <a:cubicBezTo>
                  <a:pt x="116184" y="461805"/>
                  <a:pt x="115150" y="461094"/>
                  <a:pt x="114061" y="460475"/>
                </a:cubicBezTo>
                <a:lnTo>
                  <a:pt x="80407" y="441370"/>
                </a:lnTo>
                <a:cubicBezTo>
                  <a:pt x="80253" y="441285"/>
                  <a:pt x="80196" y="441091"/>
                  <a:pt x="80281" y="440936"/>
                </a:cubicBezTo>
                <a:cubicBezTo>
                  <a:pt x="80320" y="440866"/>
                  <a:pt x="80385" y="440812"/>
                  <a:pt x="80462" y="440787"/>
                </a:cubicBezTo>
                <a:cubicBezTo>
                  <a:pt x="252534" y="380144"/>
                  <a:pt x="342864" y="191492"/>
                  <a:pt x="282222" y="19422"/>
                </a:cubicBezTo>
                <a:cubicBezTo>
                  <a:pt x="281714" y="17983"/>
                  <a:pt x="281197" y="16547"/>
                  <a:pt x="280670" y="15115"/>
                </a:cubicBezTo>
                <a:cubicBezTo>
                  <a:pt x="276790" y="4217"/>
                  <a:pt x="265346" y="-2031"/>
                  <a:pt x="254081" y="599"/>
                </a:cubicBezTo>
                <a:cubicBezTo>
                  <a:pt x="242334" y="3724"/>
                  <a:pt x="235344" y="15781"/>
                  <a:pt x="238469" y="27528"/>
                </a:cubicBezTo>
                <a:cubicBezTo>
                  <a:pt x="238651" y="28213"/>
                  <a:pt x="238866" y="28889"/>
                  <a:pt x="239114" y="29554"/>
                </a:cubicBezTo>
                <a:cubicBezTo>
                  <a:pt x="294183" y="177806"/>
                  <a:pt x="218643" y="342632"/>
                  <a:pt x="70390" y="397701"/>
                </a:cubicBezTo>
                <a:cubicBezTo>
                  <a:pt x="69772" y="397930"/>
                  <a:pt x="69152" y="398158"/>
                  <a:pt x="68533" y="398383"/>
                </a:cubicBezTo>
                <a:cubicBezTo>
                  <a:pt x="68357" y="398449"/>
                  <a:pt x="68160" y="398359"/>
                  <a:pt x="68094" y="398183"/>
                </a:cubicBezTo>
                <a:cubicBezTo>
                  <a:pt x="68058" y="398089"/>
                  <a:pt x="68066" y="397986"/>
                  <a:pt x="68115" y="397899"/>
                </a:cubicBezTo>
                <a:close/>
              </a:path>
            </a:pathLst>
          </a:custGeom>
          <a:solidFill>
            <a:srgbClr val="000000"/>
          </a:solidFill>
          <a:ln w="109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25E4B73-EC31-4707-A8CB-C664AF905260}"/>
              </a:ext>
            </a:extLst>
          </p:cNvPr>
          <p:cNvSpPr/>
          <p:nvPr/>
        </p:nvSpPr>
        <p:spPr>
          <a:xfrm>
            <a:off x="1899300" y="6130951"/>
            <a:ext cx="516189" cy="154111"/>
          </a:xfrm>
          <a:custGeom>
            <a:avLst/>
            <a:gdLst>
              <a:gd name="connsiteX0" fmla="*/ 471975 w 516189"/>
              <a:gd name="connsiteY0" fmla="*/ 78239 h 154111"/>
              <a:gd name="connsiteX1" fmla="*/ 471632 w 516189"/>
              <a:gd name="connsiteY1" fmla="*/ 78556 h 154111"/>
              <a:gd name="connsiteX2" fmla="*/ 471436 w 516189"/>
              <a:gd name="connsiteY2" fmla="*/ 78481 h 154111"/>
              <a:gd name="connsiteX3" fmla="*/ 6253 w 516189"/>
              <a:gd name="connsiteY3" fmla="*/ 116400 h 154111"/>
              <a:gd name="connsiteX4" fmla="*/ 5540 w 516189"/>
              <a:gd name="connsiteY4" fmla="*/ 117242 h 154111"/>
              <a:gd name="connsiteX5" fmla="*/ 5100 w 516189"/>
              <a:gd name="connsiteY5" fmla="*/ 146417 h 154111"/>
              <a:gd name="connsiteX6" fmla="*/ 36135 w 516189"/>
              <a:gd name="connsiteY6" fmla="*/ 148819 h 154111"/>
              <a:gd name="connsiteX7" fmla="*/ 38677 w 516189"/>
              <a:gd name="connsiteY7" fmla="*/ 146251 h 154111"/>
              <a:gd name="connsiteX8" fmla="*/ 439268 w 516189"/>
              <a:gd name="connsiteY8" fmla="*/ 109087 h 154111"/>
              <a:gd name="connsiteX9" fmla="*/ 439304 w 516189"/>
              <a:gd name="connsiteY9" fmla="*/ 109646 h 154111"/>
              <a:gd name="connsiteX10" fmla="*/ 439026 w 516189"/>
              <a:gd name="connsiteY10" fmla="*/ 109780 h 154111"/>
              <a:gd name="connsiteX11" fmla="*/ 400804 w 516189"/>
              <a:gd name="connsiteY11" fmla="*/ 109780 h 154111"/>
              <a:gd name="connsiteX12" fmla="*/ 378785 w 516189"/>
              <a:gd name="connsiteY12" fmla="*/ 131782 h 154111"/>
              <a:gd name="connsiteX13" fmla="*/ 379102 w 516189"/>
              <a:gd name="connsiteY13" fmla="*/ 135510 h 154111"/>
              <a:gd name="connsiteX14" fmla="*/ 402004 w 516189"/>
              <a:gd name="connsiteY14" fmla="*/ 153823 h 154111"/>
              <a:gd name="connsiteX15" fmla="*/ 491323 w 516189"/>
              <a:gd name="connsiteY15" fmla="*/ 153823 h 154111"/>
              <a:gd name="connsiteX16" fmla="*/ 493821 w 516189"/>
              <a:gd name="connsiteY16" fmla="*/ 154098 h 154111"/>
              <a:gd name="connsiteX17" fmla="*/ 505783 w 516189"/>
              <a:gd name="connsiteY17" fmla="*/ 150466 h 154111"/>
              <a:gd name="connsiteX18" fmla="*/ 507247 w 516189"/>
              <a:gd name="connsiteY18" fmla="*/ 149443 h 154111"/>
              <a:gd name="connsiteX19" fmla="*/ 507973 w 516189"/>
              <a:gd name="connsiteY19" fmla="*/ 148937 h 154111"/>
              <a:gd name="connsiteX20" fmla="*/ 508403 w 516189"/>
              <a:gd name="connsiteY20" fmla="*/ 148496 h 154111"/>
              <a:gd name="connsiteX21" fmla="*/ 509767 w 516189"/>
              <a:gd name="connsiteY21" fmla="*/ 147396 h 154111"/>
              <a:gd name="connsiteX22" fmla="*/ 516183 w 516189"/>
              <a:gd name="connsiteY22" fmla="*/ 131802 h 154111"/>
              <a:gd name="connsiteX23" fmla="*/ 516183 w 516189"/>
              <a:gd name="connsiteY23" fmla="*/ 39600 h 154111"/>
              <a:gd name="connsiteX24" fmla="*/ 497860 w 516189"/>
              <a:gd name="connsiteY24" fmla="*/ 16698 h 154111"/>
              <a:gd name="connsiteX25" fmla="*/ 472474 w 516189"/>
              <a:gd name="connsiteY25" fmla="*/ 34710 h 154111"/>
              <a:gd name="connsiteX26" fmla="*/ 472162 w 516189"/>
              <a:gd name="connsiteY26" fmla="*/ 38422 h 15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6189" h="154111">
                <a:moveTo>
                  <a:pt x="471975" y="78239"/>
                </a:moveTo>
                <a:cubicBezTo>
                  <a:pt x="471968" y="78422"/>
                  <a:pt x="471815" y="78563"/>
                  <a:pt x="471632" y="78556"/>
                </a:cubicBezTo>
                <a:cubicBezTo>
                  <a:pt x="471560" y="78553"/>
                  <a:pt x="471491" y="78526"/>
                  <a:pt x="471436" y="78481"/>
                </a:cubicBezTo>
                <a:cubicBezTo>
                  <a:pt x="332508" y="-39505"/>
                  <a:pt x="124238" y="-22528"/>
                  <a:pt x="6253" y="116400"/>
                </a:cubicBezTo>
                <a:cubicBezTo>
                  <a:pt x="6015" y="116680"/>
                  <a:pt x="5777" y="116961"/>
                  <a:pt x="5540" y="117242"/>
                </a:cubicBezTo>
                <a:cubicBezTo>
                  <a:pt x="-1677" y="125567"/>
                  <a:pt x="-1863" y="137876"/>
                  <a:pt x="5100" y="146417"/>
                </a:cubicBezTo>
                <a:cubicBezTo>
                  <a:pt x="13006" y="155650"/>
                  <a:pt x="26901" y="156725"/>
                  <a:pt x="36135" y="148819"/>
                </a:cubicBezTo>
                <a:cubicBezTo>
                  <a:pt x="37052" y="148034"/>
                  <a:pt x="37901" y="147176"/>
                  <a:pt x="38677" y="146251"/>
                </a:cubicBezTo>
                <a:cubicBezTo>
                  <a:pt x="139410" y="26083"/>
                  <a:pt x="318147" y="9501"/>
                  <a:pt x="439268" y="109087"/>
                </a:cubicBezTo>
                <a:cubicBezTo>
                  <a:pt x="439432" y="109231"/>
                  <a:pt x="439448" y="109482"/>
                  <a:pt x="439304" y="109646"/>
                </a:cubicBezTo>
                <a:cubicBezTo>
                  <a:pt x="439233" y="109726"/>
                  <a:pt x="439132" y="109775"/>
                  <a:pt x="439026" y="109780"/>
                </a:cubicBezTo>
                <a:lnTo>
                  <a:pt x="400804" y="109780"/>
                </a:lnTo>
                <a:cubicBezTo>
                  <a:pt x="388648" y="109776"/>
                  <a:pt x="378791" y="119626"/>
                  <a:pt x="378785" y="131782"/>
                </a:cubicBezTo>
                <a:cubicBezTo>
                  <a:pt x="378785" y="133032"/>
                  <a:pt x="378891" y="134279"/>
                  <a:pt x="379102" y="135510"/>
                </a:cubicBezTo>
                <a:cubicBezTo>
                  <a:pt x="381296" y="146355"/>
                  <a:pt x="390943" y="154070"/>
                  <a:pt x="402004" y="153823"/>
                </a:cubicBezTo>
                <a:lnTo>
                  <a:pt x="491323" y="153823"/>
                </a:lnTo>
                <a:cubicBezTo>
                  <a:pt x="492149" y="153964"/>
                  <a:pt x="492983" y="154055"/>
                  <a:pt x="493821" y="154098"/>
                </a:cubicBezTo>
                <a:cubicBezTo>
                  <a:pt x="498076" y="154076"/>
                  <a:pt x="502233" y="152814"/>
                  <a:pt x="505783" y="150466"/>
                </a:cubicBezTo>
                <a:cubicBezTo>
                  <a:pt x="506290" y="150147"/>
                  <a:pt x="506763" y="149795"/>
                  <a:pt x="507247" y="149443"/>
                </a:cubicBezTo>
                <a:cubicBezTo>
                  <a:pt x="507489" y="149256"/>
                  <a:pt x="507742" y="149124"/>
                  <a:pt x="507973" y="148937"/>
                </a:cubicBezTo>
                <a:cubicBezTo>
                  <a:pt x="508205" y="148750"/>
                  <a:pt x="508249" y="148629"/>
                  <a:pt x="508403" y="148496"/>
                </a:cubicBezTo>
                <a:cubicBezTo>
                  <a:pt x="508854" y="148111"/>
                  <a:pt x="509349" y="147803"/>
                  <a:pt x="509767" y="147396"/>
                </a:cubicBezTo>
                <a:cubicBezTo>
                  <a:pt x="513887" y="143252"/>
                  <a:pt x="516193" y="137644"/>
                  <a:pt x="516183" y="131802"/>
                </a:cubicBezTo>
                <a:lnTo>
                  <a:pt x="516183" y="39600"/>
                </a:lnTo>
                <a:cubicBezTo>
                  <a:pt x="516429" y="28535"/>
                  <a:pt x="508709" y="18886"/>
                  <a:pt x="497860" y="16698"/>
                </a:cubicBezTo>
                <a:cubicBezTo>
                  <a:pt x="485875" y="14662"/>
                  <a:pt x="474510" y="22726"/>
                  <a:pt x="472474" y="34710"/>
                </a:cubicBezTo>
                <a:cubicBezTo>
                  <a:pt x="472265" y="35937"/>
                  <a:pt x="472161" y="37178"/>
                  <a:pt x="472162" y="38422"/>
                </a:cubicBezTo>
                <a:close/>
              </a:path>
            </a:pathLst>
          </a:custGeom>
          <a:solidFill>
            <a:srgbClr val="000000"/>
          </a:solidFill>
          <a:ln w="109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72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4A7EBF3B-0A93-4629-92A6-D063F601E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58" y="2830120"/>
            <a:ext cx="7690756" cy="3358409"/>
          </a:xfrm>
        </p:spPr>
        <p:txBody>
          <a:bodyPr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cap="none" dirty="0"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WHO’s Good Reliance Practices (</a:t>
            </a:r>
            <a:r>
              <a:rPr lang="en-US" sz="2800" cap="none" dirty="0" err="1"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GReP</a:t>
            </a:r>
            <a:r>
              <a:rPr lang="en-US" sz="2800" cap="none" dirty="0"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) promotes a more efficient approach to regulation, thereby improving access to quality-assured, effective and safe medical products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A57B5-B96A-48C6-B0BE-F7F81C2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00D1-3F1C-4290-A0D1-7CD19DBD990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70C5E-A04C-4DD3-B87E-B27327EE3A11}"/>
              </a:ext>
            </a:extLst>
          </p:cNvPr>
          <p:cNvSpPr txBox="1"/>
          <p:nvPr/>
        </p:nvSpPr>
        <p:spPr>
          <a:xfrm>
            <a:off x="5452632" y="600563"/>
            <a:ext cx="8835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supports Reliance among regulators to make the best use of available resources and expertise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EB97CF-7106-450F-AEED-639229E47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70" y="486250"/>
            <a:ext cx="4782562" cy="71427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238;p10" descr="A picture containing dark, hydrozoan&#10;&#10;Description automatically generated">
            <a:extLst>
              <a:ext uri="{FF2B5EF4-FFF2-40B4-BE49-F238E27FC236}">
                <a16:creationId xmlns:a16="http://schemas.microsoft.com/office/drawing/2014/main" id="{90CEC92F-FCB1-468A-A401-98122100D2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035" y="5475748"/>
            <a:ext cx="3671802" cy="2753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67670"/>
      </p:ext>
    </p:extLst>
  </p:cSld>
  <p:clrMapOvr>
    <a:masterClrMapping/>
  </p:clrMapOvr>
</p:sld>
</file>

<file path=ppt/theme/theme1.xml><?xml version="1.0" encoding="utf-8"?>
<a:theme xmlns:a="http://schemas.openxmlformats.org/drawingml/2006/main" name="Medtronic Theme">
  <a:themeElements>
    <a:clrScheme name="medtronic">
      <a:dk1>
        <a:srgbClr val="3C3C3C"/>
      </a:dk1>
      <a:lt1>
        <a:sysClr val="window" lastClr="FFFFFF"/>
      </a:lt1>
      <a:dk2>
        <a:srgbClr val="1010EB"/>
      </a:dk2>
      <a:lt2>
        <a:srgbClr val="140F4B"/>
      </a:lt2>
      <a:accent1>
        <a:srgbClr val="0FC9F7"/>
      </a:accent1>
      <a:accent2>
        <a:srgbClr val="00DCB9"/>
      </a:accent2>
      <a:accent3>
        <a:srgbClr val="7ECA2A"/>
      </a:accent3>
      <a:accent4>
        <a:srgbClr val="FFAD00"/>
      </a:accent4>
      <a:accent5>
        <a:srgbClr val="ED002A"/>
      </a:accent5>
      <a:accent6>
        <a:srgbClr val="E5057F"/>
      </a:accent6>
      <a:hlink>
        <a:srgbClr val="1010EB"/>
      </a:hlink>
      <a:folHlink>
        <a:srgbClr val="951F8D"/>
      </a:folHlink>
    </a:clrScheme>
    <a:fontScheme name="medtronic">
      <a:majorFont>
        <a:latin typeface="Avenir Next World"/>
        <a:ea typeface=""/>
        <a:cs typeface=""/>
      </a:majorFont>
      <a:minorFont>
        <a:latin typeface="Avenir Next Worl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lIns="137160" tIns="137160" rIns="137160" bIns="137160" rtlCol="0" anchor="t"/>
      <a:lstStyle>
        <a:defPPr algn="l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Purple">
      <a:srgbClr val="C529BB"/>
    </a:custClr>
    <a:custClr name="Purple, Lighter 80%">
      <a:srgbClr val="F4C7F1"/>
    </a:custClr>
    <a:custClr name="Purple, Lighter 40%">
      <a:srgbClr val="E88FE2"/>
    </a:custClr>
    <a:custClr name="Purple, Lighter 60%">
      <a:srgbClr val="DD57D4"/>
    </a:custClr>
    <a:custClr name="Purple, Darker 25%">
      <a:srgbClr val="951F8D"/>
    </a:custClr>
    <a:custClr name="Purple, Darker 50%">
      <a:srgbClr val="63145E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Lavender">
      <a:srgbClr val="654BDD"/>
    </a:custClr>
    <a:custClr name="Lavender, Lighter 80%">
      <a:srgbClr val="D9D2F6"/>
    </a:custClr>
    <a:custClr name="Lavender, Lighter 40%">
      <a:srgbClr val="B2A5EE"/>
    </a:custClr>
    <a:custClr name="Lavender, Lighter 60%">
      <a:srgbClr val="8C78E5"/>
    </a:custClr>
    <a:custClr name="Lavender, Darker 25%">
      <a:srgbClr val="3F23BA"/>
    </a:custClr>
    <a:custClr name="Lavender, Darker 50%">
      <a:srgbClr val="2A187C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rown">
      <a:srgbClr val="7B4D35"/>
    </a:custClr>
    <a:custClr name="Brown, Lighter 80%">
      <a:srgbClr val="E6D1C5"/>
    </a:custClr>
    <a:custClr name="Brown, Lighter 40%">
      <a:srgbClr val="CDA28B"/>
    </a:custClr>
    <a:custClr name="Brown, Lighter 60%">
      <a:srgbClr val="B47451"/>
    </a:custClr>
    <a:custClr name="Brown, Darker 25%">
      <a:srgbClr val="5E3B28"/>
    </a:custClr>
    <a:custClr name="Brown, Darker 50%">
      <a:srgbClr val="3E271B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doc-tem-lt-16x9" id="{82C69330-AC9B-4C76-ADEA-969E3CD291C5}" vid="{E91A4546-F8C8-4431-BCF2-BB768AB63F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CB098DD1C64F419AC1636D8BD7B733" ma:contentTypeVersion="4" ma:contentTypeDescription="Create a new document." ma:contentTypeScope="" ma:versionID="c1bca569b53cbb872a2990cdb0e7e0f4">
  <xsd:schema xmlns:xsd="http://www.w3.org/2001/XMLSchema" xmlns:xs="http://www.w3.org/2001/XMLSchema" xmlns:p="http://schemas.microsoft.com/office/2006/metadata/properties" xmlns:ns2="920de4fb-f0cb-4820-9266-6c58e6330fd8" xmlns:ns3="e449f60a-dbdf-46c6-952b-ff03d3dd6b4c" targetNamespace="http://schemas.microsoft.com/office/2006/metadata/properties" ma:root="true" ma:fieldsID="39612d05b2437ab4505070c3415088b7" ns2:_="" ns3:_="">
    <xsd:import namespace="920de4fb-f0cb-4820-9266-6c58e6330fd8"/>
    <xsd:import namespace="e449f60a-dbdf-46c6-952b-ff03d3dd6b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0de4fb-f0cb-4820-9266-6c58e6330f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9f60a-dbdf-46c6-952b-ff03d3dd6b4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78DDF4-5E09-4F91-9F36-1EEE3D9EEB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BF4DE2-E4D6-4D45-83A0-086875133A2F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03c8b0c4-74af-4802-b04f-62a26743cfa0"/>
    <ds:schemaRef ds:uri="35b7f266-2497-4338-8b35-756cd7e38c5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719B63-0E9C-4CE2-9E19-40C2F7403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0de4fb-f0cb-4820-9266-6c58e6330fd8"/>
    <ds:schemaRef ds:uri="e449f60a-dbdf-46c6-952b-ff03d3dd6b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1123</Words>
  <Application>Microsoft Office PowerPoint</Application>
  <PresentationFormat>Custom</PresentationFormat>
  <Paragraphs>123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Calibri </vt:lpstr>
      <vt:lpstr>Arial</vt:lpstr>
      <vt:lpstr>Arial Black</vt:lpstr>
      <vt:lpstr>Avenir Next World</vt:lpstr>
      <vt:lpstr>Avenir Next World Demi</vt:lpstr>
      <vt:lpstr>Calibri</vt:lpstr>
      <vt:lpstr>Georgia</vt:lpstr>
      <vt:lpstr>Wingdings</vt:lpstr>
      <vt:lpstr>Medtronic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Reliance can be applied to conformity assessment to accelerate patient access to innovative and life-saving medical devices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quick reference guide</dc:title>
  <dc:creator>Razjouyan, Fatemeh</dc:creator>
  <cp:lastModifiedBy>Razjouyan, Fatemeh</cp:lastModifiedBy>
  <cp:revision>4</cp:revision>
  <dcterms:created xsi:type="dcterms:W3CDTF">2022-05-11T16:42:07Z</dcterms:created>
  <dcterms:modified xsi:type="dcterms:W3CDTF">2022-08-29T15:04:16Z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0x01010081CB098DD1C64F419AC1636D8BD7B733</vt:lpwstr>
  </property>
  <property fmtid="{D5CDD505-2E9C-101B-9397-08002B2CF9AE}" pid="3" name="_dlc_DocIdItemGuid">
    <vt:lpwstr>217b0ec7-cb93-4574-851b-e2d382261308</vt:lpwstr>
  </property>
</Properties>
</file>